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5" r:id="rId4"/>
    <p:sldId id="260" r:id="rId5"/>
    <p:sldId id="287" r:id="rId6"/>
    <p:sldId id="259" r:id="rId7"/>
    <p:sldId id="290" r:id="rId8"/>
    <p:sldId id="276" r:id="rId9"/>
    <p:sldId id="291" r:id="rId10"/>
    <p:sldId id="293" r:id="rId11"/>
    <p:sldId id="282" r:id="rId12"/>
    <p:sldId id="294" r:id="rId13"/>
    <p:sldId id="295" r:id="rId14"/>
    <p:sldId id="296" r:id="rId15"/>
    <p:sldId id="297" r:id="rId16"/>
    <p:sldId id="298" r:id="rId17"/>
    <p:sldId id="292" r:id="rId18"/>
    <p:sldId id="271" r:id="rId19"/>
    <p:sldId id="285" r:id="rId2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exa Light" panose="02000000000000000000" pitchFamily="50" charset="0"/>
        <a:ea typeface="方正兰亭黑简体" panose="02000000000000000000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exa Light" panose="02000000000000000000" pitchFamily="50" charset="0"/>
        <a:ea typeface="方正兰亭黑简体" panose="02000000000000000000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exa Light" panose="02000000000000000000" pitchFamily="50" charset="0"/>
        <a:ea typeface="方正兰亭黑简体" panose="02000000000000000000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exa Light" panose="02000000000000000000" pitchFamily="50" charset="0"/>
        <a:ea typeface="方正兰亭黑简体" panose="02000000000000000000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exa Light" panose="02000000000000000000" pitchFamily="50" charset="0"/>
        <a:ea typeface="方正兰亭黑简体" panose="02000000000000000000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Nexa Light" panose="02000000000000000000" pitchFamily="50" charset="0"/>
        <a:ea typeface="方正兰亭黑简体" panose="02000000000000000000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Nexa Light" panose="02000000000000000000" pitchFamily="50" charset="0"/>
        <a:ea typeface="方正兰亭黑简体" panose="02000000000000000000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Nexa Light" panose="02000000000000000000" pitchFamily="50" charset="0"/>
        <a:ea typeface="方正兰亭黑简体" panose="02000000000000000000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Nexa Light" panose="02000000000000000000" pitchFamily="50" charset="0"/>
        <a:ea typeface="方正兰亭黑简体" panose="02000000000000000000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21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4088">
          <p15:clr>
            <a:srgbClr val="A4A3A4"/>
          </p15:clr>
        </p15:guide>
        <p15:guide id="4" pos="7219" userDrawn="1">
          <p15:clr>
            <a:srgbClr val="A4A3A4"/>
          </p15:clr>
        </p15:guide>
        <p15:guide id="5" orient="horz" pos="3589" userDrawn="1">
          <p15:clr>
            <a:srgbClr val="A4A3A4"/>
          </p15:clr>
        </p15:guide>
        <p15:guide id="6" pos="438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92A28"/>
    <a:srgbClr val="D17F28"/>
    <a:srgbClr val="C0ACA2"/>
    <a:srgbClr val="A37729"/>
    <a:srgbClr val="C39161"/>
    <a:srgbClr val="000000"/>
    <a:srgbClr val="C09129"/>
    <a:srgbClr val="F9F9F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-96" y="-340"/>
      </p:cViewPr>
      <p:guideLst>
        <p:guide orient="horz" pos="323"/>
        <p:guide orient="horz" pos="4088"/>
        <p:guide orient="horz" pos="3589"/>
        <p:guide orient="horz" pos="572"/>
        <p:guide orient="horz" pos="3952"/>
        <p:guide pos="211"/>
        <p:guide pos="7219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spPr>
              <a:solidFill>
                <a:srgbClr val="FFC000"/>
              </a:solidFill>
              <a:ln w="1901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F77-4A76-A9CD-EF9E924F4E5B}"/>
              </c:ext>
            </c:extLst>
          </c:dPt>
          <c:dPt>
            <c:idx val="1"/>
            <c:spPr>
              <a:solidFill>
                <a:schemeClr val="tx1">
                  <a:lumMod val="75000"/>
                  <a:lumOff val="25000"/>
                </a:schemeClr>
              </a:solidFill>
              <a:ln w="1901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F77-4A76-A9CD-EF9E924F4E5B}"/>
              </c:ext>
            </c:extLst>
          </c:dPt>
          <c:cat>
            <c:strRef>
              <c:f>(Sheet1!$A$2:$A$3,Sheet1!$A$5)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(Sheet1!$B$2:$B$3,Sheet1!$B$5)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F77-4A76-A9CD-EF9E924F4E5B}"/>
            </c:ext>
          </c:extLst>
        </c:ser>
        <c:dLbls/>
        <c:firstSliceAng val="0"/>
        <c:holeSize val="75"/>
      </c:doughnutChart>
      <c:spPr>
        <a:noFill/>
        <a:ln w="25347">
          <a:noFill/>
        </a:ln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52FCD-325A-4F27-8F27-27E5DCB3A82C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81CF0-2959-4A13-BC47-8988F465B8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282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55755-2811-4372-8078-35174B494F02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EDD73-AE13-4D8E-A3FB-9F7D125EA3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62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2E962-4E28-43F0-954B-A7F98D646BD1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15665-3B7F-4435-A202-FA08E7BF5F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1739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37923-ED79-4EE9-A10A-848AB928A51F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26E2C-8460-4B9D-987F-F16F63A4FE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9598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7E9E7-4FAA-447A-8B22-60608E5E46B5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F3EED-B637-44B1-AB9C-939DA7DCDB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576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ADFC5-45AF-486A-8AA0-3E03DB4CBCCB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71B63-6F39-49D9-9874-85656EF057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853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81944-31B3-465A-8C73-450F244E7B40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3E32F-AEED-4B38-9D2F-EF7E172E1A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7451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E5414-53AB-40D8-A054-B05A8C1F264C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31713-7139-41C1-A051-F245AC6B88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99943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90FDE-D73E-4BEB-9F06-F0D434740408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9D2D5-5AF3-4D1F-ABBD-127B8BAD44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3554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F0F80-B47F-4458-B0DC-0C41A8879FD1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A8051-E15A-4EE3-B904-528B71BA60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88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848F8-FFB2-4EAE-A10D-3CF1BAB1E14E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E6AB97-13E9-402C-A6B2-9D4043B924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530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FDAC7DE-853C-4A80-95E5-6CEF1BCDD40F}" type="datetimeFigureOut">
              <a:rPr lang="zh-CN" altLang="en-US"/>
              <a:pPr>
                <a:defRPr/>
              </a:pPr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2B3CDF8-E60B-4707-9AD2-2CB716CBEA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 panose="02000000000000000000" pitchFamily="50" charset="0"/>
          <a:ea typeface="方正超粗黑简体" panose="03000509000000000000" pitchFamily="65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 panose="02000000000000000000" pitchFamily="50" charset="0"/>
          <a:ea typeface="方正超粗黑简体" panose="03000509000000000000" pitchFamily="65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 panose="02000000000000000000" pitchFamily="50" charset="0"/>
          <a:ea typeface="方正超粗黑简体" panose="03000509000000000000" pitchFamily="65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 panose="02000000000000000000" pitchFamily="50" charset="0"/>
          <a:ea typeface="方正超粗黑简体" panose="03000509000000000000" pitchFamily="65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 panose="02000000000000000000" pitchFamily="50" charset="0"/>
          <a:ea typeface="方正超粗黑简体" panose="03000509000000000000" pitchFamily="65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 panose="02000000000000000000" pitchFamily="50" charset="0"/>
          <a:ea typeface="方正超粗黑简体" panose="03000509000000000000" pitchFamily="65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 panose="02000000000000000000" pitchFamily="50" charset="0"/>
          <a:ea typeface="方正超粗黑简体" panose="03000509000000000000" pitchFamily="65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Nexa Bold" panose="02000000000000000000" pitchFamily="50" charset="0"/>
          <a:ea typeface="方正超粗黑简体" panose="03000509000000000000" pitchFamily="65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5603875" y="0"/>
            <a:ext cx="9469438" cy="6858000"/>
          </a:xfrm>
          <a:prstGeom prst="parallelogram">
            <a:avLst>
              <a:gd name="adj" fmla="val 3174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051" name="文本框 2"/>
          <p:cNvSpPr txBox="1">
            <a:spLocks noChangeArrowheads="1"/>
          </p:cNvSpPr>
          <p:nvPr/>
        </p:nvSpPr>
        <p:spPr bwMode="auto">
          <a:xfrm>
            <a:off x="7457281" y="2378984"/>
            <a:ext cx="43529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dirty="0">
                <a:solidFill>
                  <a:srgbClr val="FFC000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用户故事地图</a:t>
            </a: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7640637" y="3428226"/>
            <a:ext cx="39862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dirty="0">
                <a:solidFill>
                  <a:schemeClr val="bg1"/>
                </a:solidFill>
                <a:ea typeface="华文细黑" panose="02010600040101010101" pitchFamily="2" charset="-122"/>
              </a:rPr>
              <a:t>User Story Map</a:t>
            </a:r>
            <a:endParaRPr lang="zh-CN" altLang="en-US" sz="3000" dirty="0">
              <a:solidFill>
                <a:schemeClr val="bg1"/>
              </a:solidFill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0" y="0"/>
            <a:ext cx="3743325" cy="614323"/>
            <a:chOff x="0" y="0"/>
            <a:chExt cx="3743264" cy="614251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609590" cy="555560"/>
            </a:xfrm>
            <a:prstGeom prst="rect">
              <a:avLst/>
            </a:prstGeom>
            <a:solidFill>
              <a:srgbClr val="592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lt"/>
                </a:rPr>
                <a:t>3</a:t>
              </a:r>
              <a:endParaRPr lang="zh-CN" altLang="en-US" sz="2400" dirty="0">
                <a:latin typeface="+mj-lt"/>
              </a:endParaRPr>
            </a:p>
          </p:txBody>
        </p:sp>
        <p:sp>
          <p:nvSpPr>
            <p:cNvPr id="4" name="文本框 12"/>
            <p:cNvSpPr txBox="1">
              <a:spLocks noChangeArrowheads="1"/>
            </p:cNvSpPr>
            <p:nvPr/>
          </p:nvSpPr>
          <p:spPr bwMode="auto">
            <a:xfrm>
              <a:off x="572263" y="7851"/>
              <a:ext cx="2866978" cy="4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FFC000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创建用户故事地图步骤</a:t>
              </a:r>
            </a:p>
          </p:txBody>
        </p:sp>
        <p:sp>
          <p:nvSpPr>
            <p:cNvPr id="5" name="文本框 13"/>
            <p:cNvSpPr txBox="1">
              <a:spLocks noChangeArrowheads="1"/>
            </p:cNvSpPr>
            <p:nvPr/>
          </p:nvSpPr>
          <p:spPr bwMode="auto">
            <a:xfrm>
              <a:off x="559564" y="275737"/>
              <a:ext cx="3183700" cy="338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592A28"/>
                  </a:solidFill>
                </a:rPr>
                <a:t>How to build the user story map</a:t>
              </a:r>
              <a:endParaRPr lang="zh-CN" altLang="en-US" sz="1600" dirty="0">
                <a:solidFill>
                  <a:srgbClr val="592A28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119826" y="1289250"/>
            <a:ext cx="214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前期准备</a:t>
            </a:r>
          </a:p>
        </p:txBody>
      </p:sp>
      <p:sp>
        <p:nvSpPr>
          <p:cNvPr id="8" name="椭圆 7"/>
          <p:cNvSpPr/>
          <p:nvPr/>
        </p:nvSpPr>
        <p:spPr>
          <a:xfrm>
            <a:off x="4400550" y="1262369"/>
            <a:ext cx="458535" cy="4477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7F24319C-1937-4561-A160-9DE62989B4F8}"/>
              </a:ext>
            </a:extLst>
          </p:cNvPr>
          <p:cNvSpPr/>
          <p:nvPr/>
        </p:nvSpPr>
        <p:spPr>
          <a:xfrm>
            <a:off x="4400550" y="2226869"/>
            <a:ext cx="458535" cy="4477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84C92332-68C1-4303-AEF8-F54AC3157B37}"/>
              </a:ext>
            </a:extLst>
          </p:cNvPr>
          <p:cNvSpPr txBox="1"/>
          <p:nvPr/>
        </p:nvSpPr>
        <p:spPr>
          <a:xfrm>
            <a:off x="5119826" y="2245757"/>
            <a:ext cx="214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整理创意框架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45570EC3-E485-4BF3-80C8-48739CA7EDC9}"/>
              </a:ext>
            </a:extLst>
          </p:cNvPr>
          <p:cNvSpPr/>
          <p:nvPr/>
        </p:nvSpPr>
        <p:spPr>
          <a:xfrm>
            <a:off x="4400550" y="3142420"/>
            <a:ext cx="458535" cy="4477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EE5AA9BE-728B-42E6-AD13-4C3F742FFBA3}"/>
              </a:ext>
            </a:extLst>
          </p:cNvPr>
          <p:cNvSpPr txBox="1"/>
          <p:nvPr/>
        </p:nvSpPr>
        <p:spPr>
          <a:xfrm>
            <a:off x="5119826" y="3161308"/>
            <a:ext cx="214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刻画用户画像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BF37D553-6712-4B3D-B284-127953835D1F}"/>
              </a:ext>
            </a:extLst>
          </p:cNvPr>
          <p:cNvSpPr/>
          <p:nvPr/>
        </p:nvSpPr>
        <p:spPr>
          <a:xfrm>
            <a:off x="4400550" y="4053034"/>
            <a:ext cx="458535" cy="4477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A133E543-55DC-425D-836B-AF13C834BD21}"/>
              </a:ext>
            </a:extLst>
          </p:cNvPr>
          <p:cNvSpPr txBox="1"/>
          <p:nvPr/>
        </p:nvSpPr>
        <p:spPr>
          <a:xfrm>
            <a:off x="5119826" y="4071922"/>
            <a:ext cx="214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对用户活动排序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xmlns="" id="{F83A55C8-45F3-4927-8232-843A8D00346B}"/>
              </a:ext>
            </a:extLst>
          </p:cNvPr>
          <p:cNvSpPr/>
          <p:nvPr/>
        </p:nvSpPr>
        <p:spPr>
          <a:xfrm>
            <a:off x="4400550" y="4920936"/>
            <a:ext cx="458535" cy="4477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71223D32-A61B-4589-B699-6C6446AE9081}"/>
              </a:ext>
            </a:extLst>
          </p:cNvPr>
          <p:cNvSpPr txBox="1"/>
          <p:nvPr/>
        </p:nvSpPr>
        <p:spPr>
          <a:xfrm>
            <a:off x="5119826" y="4939824"/>
            <a:ext cx="214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深挖细节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68E32D79-2DFF-4130-B519-264752D90929}"/>
              </a:ext>
            </a:extLst>
          </p:cNvPr>
          <p:cNvSpPr/>
          <p:nvPr/>
        </p:nvSpPr>
        <p:spPr>
          <a:xfrm>
            <a:off x="4400550" y="5788838"/>
            <a:ext cx="458535" cy="44775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3D74D201-BD4C-48EF-B023-4A0397F175CB}"/>
              </a:ext>
            </a:extLst>
          </p:cNvPr>
          <p:cNvSpPr txBox="1"/>
          <p:nvPr/>
        </p:nvSpPr>
        <p:spPr>
          <a:xfrm>
            <a:off x="5119826" y="5807726"/>
            <a:ext cx="253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划分</a:t>
            </a:r>
            <a:r>
              <a:rPr lang="en-US" altLang="zh-CN" sz="2000" dirty="0">
                <a:latin typeface="+mj-ea"/>
                <a:ea typeface="+mj-ea"/>
              </a:rPr>
              <a:t>MVP</a:t>
            </a:r>
            <a:r>
              <a:rPr lang="zh-CN" altLang="en-US" sz="2000" dirty="0">
                <a:latin typeface="+mj-ea"/>
                <a:ea typeface="+mj-ea"/>
              </a:rPr>
              <a:t>发布计划</a:t>
            </a:r>
          </a:p>
        </p:txBody>
      </p:sp>
    </p:spTree>
    <p:extLst>
      <p:ext uri="{BB962C8B-B14F-4D97-AF65-F5344CB8AC3E}">
        <p14:creationId xmlns:p14="http://schemas.microsoft.com/office/powerpoint/2010/main" xmlns="" val="1904559528"/>
      </p:ext>
    </p:extLst>
  </p:cSld>
  <p:clrMapOvr>
    <a:masterClrMapping/>
  </p:clrMapOvr>
  <p:transition advClick="0" advTm="300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0" y="0"/>
            <a:ext cx="3743325" cy="614323"/>
            <a:chOff x="0" y="0"/>
            <a:chExt cx="3743264" cy="614251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609590" cy="555560"/>
            </a:xfrm>
            <a:prstGeom prst="rect">
              <a:avLst/>
            </a:prstGeom>
            <a:solidFill>
              <a:srgbClr val="592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lt"/>
                </a:rPr>
                <a:t>3</a:t>
              </a:r>
              <a:endParaRPr lang="zh-CN" altLang="en-US" sz="2400" dirty="0">
                <a:latin typeface="+mj-lt"/>
              </a:endParaRPr>
            </a:p>
          </p:txBody>
        </p:sp>
        <p:sp>
          <p:nvSpPr>
            <p:cNvPr id="4" name="文本框 12"/>
            <p:cNvSpPr txBox="1">
              <a:spLocks noChangeArrowheads="1"/>
            </p:cNvSpPr>
            <p:nvPr/>
          </p:nvSpPr>
          <p:spPr bwMode="auto">
            <a:xfrm>
              <a:off x="572263" y="7851"/>
              <a:ext cx="2866978" cy="4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FFC000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创建用户故事地图步骤</a:t>
              </a:r>
            </a:p>
          </p:txBody>
        </p:sp>
        <p:sp>
          <p:nvSpPr>
            <p:cNvPr id="5" name="文本框 13"/>
            <p:cNvSpPr txBox="1">
              <a:spLocks noChangeArrowheads="1"/>
            </p:cNvSpPr>
            <p:nvPr/>
          </p:nvSpPr>
          <p:spPr bwMode="auto">
            <a:xfrm>
              <a:off x="559564" y="275737"/>
              <a:ext cx="3183700" cy="338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592A28"/>
                  </a:solidFill>
                </a:rPr>
                <a:t>How to build the user story map</a:t>
              </a:r>
              <a:endParaRPr lang="zh-CN" altLang="en-US" sz="1600" dirty="0">
                <a:solidFill>
                  <a:srgbClr val="592A28"/>
                </a:solidFill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351998" y="1226414"/>
            <a:ext cx="633551" cy="6080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365871" y="1268564"/>
            <a:ext cx="2146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前期准备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13252" y="5551558"/>
            <a:ext cx="428022" cy="373318"/>
            <a:chOff x="4191000" y="2520950"/>
            <a:chExt cx="3676650" cy="3206750"/>
          </a:xfrm>
          <a:solidFill>
            <a:schemeClr val="bg1"/>
          </a:solidFill>
        </p:grpSpPr>
        <p:sp>
          <p:nvSpPr>
            <p:cNvPr id="28" name="Freeform 78"/>
            <p:cNvSpPr>
              <a:spLocks/>
            </p:cNvSpPr>
            <p:nvPr/>
          </p:nvSpPr>
          <p:spPr bwMode="auto">
            <a:xfrm>
              <a:off x="4191000" y="2520950"/>
              <a:ext cx="3676650" cy="2063750"/>
            </a:xfrm>
            <a:custGeom>
              <a:avLst/>
              <a:gdLst>
                <a:gd name="T0" fmla="*/ 1581 w 3556"/>
                <a:gd name="T1" fmla="*/ 6 h 2004"/>
                <a:gd name="T2" fmla="*/ 1729 w 3556"/>
                <a:gd name="T3" fmla="*/ 3 h 2004"/>
                <a:gd name="T4" fmla="*/ 2186 w 3556"/>
                <a:gd name="T5" fmla="*/ 139 h 2004"/>
                <a:gd name="T6" fmla="*/ 2472 w 3556"/>
                <a:gd name="T7" fmla="*/ 393 h 2004"/>
                <a:gd name="T8" fmla="*/ 2500 w 3556"/>
                <a:gd name="T9" fmla="*/ 430 h 2004"/>
                <a:gd name="T10" fmla="*/ 3017 w 3556"/>
                <a:gd name="T11" fmla="*/ 430 h 2004"/>
                <a:gd name="T12" fmla="*/ 3377 w 3556"/>
                <a:gd name="T13" fmla="*/ 684 h 2004"/>
                <a:gd name="T14" fmla="*/ 3547 w 3556"/>
                <a:gd name="T15" fmla="*/ 1073 h 2004"/>
                <a:gd name="T16" fmla="*/ 3554 w 3556"/>
                <a:gd name="T17" fmla="*/ 1184 h 2004"/>
                <a:gd name="T18" fmla="*/ 3546 w 3556"/>
                <a:gd name="T19" fmla="*/ 1303 h 2004"/>
                <a:gd name="T20" fmla="*/ 3364 w 3556"/>
                <a:gd name="T21" fmla="*/ 1699 h 2004"/>
                <a:gd name="T22" fmla="*/ 2821 w 3556"/>
                <a:gd name="T23" fmla="*/ 1987 h 2004"/>
                <a:gd name="T24" fmla="*/ 2785 w 3556"/>
                <a:gd name="T25" fmla="*/ 2001 h 2004"/>
                <a:gd name="T26" fmla="*/ 2069 w 3556"/>
                <a:gd name="T27" fmla="*/ 2001 h 2004"/>
                <a:gd name="T28" fmla="*/ 2069 w 3556"/>
                <a:gd name="T29" fmla="*/ 1891 h 2004"/>
                <a:gd name="T30" fmla="*/ 2769 w 3556"/>
                <a:gd name="T31" fmla="*/ 1891 h 2004"/>
                <a:gd name="T32" fmla="*/ 2789 w 3556"/>
                <a:gd name="T33" fmla="*/ 1880 h 2004"/>
                <a:gd name="T34" fmla="*/ 3119 w 3556"/>
                <a:gd name="T35" fmla="*/ 1770 h 2004"/>
                <a:gd name="T36" fmla="*/ 3396 w 3556"/>
                <a:gd name="T37" fmla="*/ 1436 h 2004"/>
                <a:gd name="T38" fmla="*/ 3420 w 3556"/>
                <a:gd name="T39" fmla="*/ 1008 h 2004"/>
                <a:gd name="T40" fmla="*/ 3177 w 3556"/>
                <a:gd name="T41" fmla="*/ 644 h 2004"/>
                <a:gd name="T42" fmla="*/ 2761 w 3556"/>
                <a:gd name="T43" fmla="*/ 499 h 2004"/>
                <a:gd name="T44" fmla="*/ 2501 w 3556"/>
                <a:gd name="T45" fmla="*/ 547 h 2004"/>
                <a:gd name="T46" fmla="*/ 2428 w 3556"/>
                <a:gd name="T47" fmla="*/ 524 h 2004"/>
                <a:gd name="T48" fmla="*/ 2125 w 3556"/>
                <a:gd name="T49" fmla="*/ 231 h 2004"/>
                <a:gd name="T50" fmla="*/ 1473 w 3556"/>
                <a:gd name="T51" fmla="*/ 135 h 2004"/>
                <a:gd name="T52" fmla="*/ 1099 w 3556"/>
                <a:gd name="T53" fmla="*/ 326 h 2004"/>
                <a:gd name="T54" fmla="*/ 829 w 3556"/>
                <a:gd name="T55" fmla="*/ 736 h 2004"/>
                <a:gd name="T56" fmla="*/ 793 w 3556"/>
                <a:gd name="T57" fmla="*/ 777 h 2004"/>
                <a:gd name="T58" fmla="*/ 741 w 3556"/>
                <a:gd name="T59" fmla="*/ 776 h 2004"/>
                <a:gd name="T60" fmla="*/ 412 w 3556"/>
                <a:gd name="T61" fmla="*/ 839 h 2004"/>
                <a:gd name="T62" fmla="*/ 160 w 3556"/>
                <a:gd name="T63" fmla="*/ 1100 h 2004"/>
                <a:gd name="T64" fmla="*/ 115 w 3556"/>
                <a:gd name="T65" fmla="*/ 1396 h 2004"/>
                <a:gd name="T66" fmla="*/ 318 w 3556"/>
                <a:gd name="T67" fmla="*/ 1759 h 2004"/>
                <a:gd name="T68" fmla="*/ 573 w 3556"/>
                <a:gd name="T69" fmla="*/ 1876 h 2004"/>
                <a:gd name="T70" fmla="*/ 591 w 3556"/>
                <a:gd name="T71" fmla="*/ 1890 h 2004"/>
                <a:gd name="T72" fmla="*/ 1513 w 3556"/>
                <a:gd name="T73" fmla="*/ 1891 h 2004"/>
                <a:gd name="T74" fmla="*/ 1513 w 3556"/>
                <a:gd name="T75" fmla="*/ 2001 h 2004"/>
                <a:gd name="T76" fmla="*/ 573 w 3556"/>
                <a:gd name="T77" fmla="*/ 2001 h 2004"/>
                <a:gd name="T78" fmla="*/ 525 w 3556"/>
                <a:gd name="T79" fmla="*/ 1979 h 2004"/>
                <a:gd name="T80" fmla="*/ 231 w 3556"/>
                <a:gd name="T81" fmla="*/ 1830 h 2004"/>
                <a:gd name="T82" fmla="*/ 0 w 3556"/>
                <a:gd name="T83" fmla="*/ 1360 h 2004"/>
                <a:gd name="T84" fmla="*/ 0 w 3556"/>
                <a:gd name="T85" fmla="*/ 1288 h 2004"/>
                <a:gd name="T86" fmla="*/ 71 w 3556"/>
                <a:gd name="T87" fmla="*/ 1030 h 2004"/>
                <a:gd name="T88" fmla="*/ 378 w 3556"/>
                <a:gd name="T89" fmla="*/ 733 h 2004"/>
                <a:gd name="T90" fmla="*/ 734 w 3556"/>
                <a:gd name="T91" fmla="*/ 666 h 2004"/>
                <a:gd name="T92" fmla="*/ 740 w 3556"/>
                <a:gd name="T93" fmla="*/ 652 h 2004"/>
                <a:gd name="T94" fmla="*/ 1006 w 3556"/>
                <a:gd name="T95" fmla="*/ 261 h 2004"/>
                <a:gd name="T96" fmla="*/ 1581 w 3556"/>
                <a:gd name="T97" fmla="*/ 6 h 2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6" h="2004">
                  <a:moveTo>
                    <a:pt x="1581" y="6"/>
                  </a:moveTo>
                  <a:cubicBezTo>
                    <a:pt x="1630" y="0"/>
                    <a:pt x="1680" y="7"/>
                    <a:pt x="1729" y="3"/>
                  </a:cubicBezTo>
                  <a:cubicBezTo>
                    <a:pt x="1889" y="10"/>
                    <a:pt x="2048" y="57"/>
                    <a:pt x="2186" y="139"/>
                  </a:cubicBezTo>
                  <a:cubicBezTo>
                    <a:pt x="2297" y="204"/>
                    <a:pt x="2394" y="291"/>
                    <a:pt x="2472" y="393"/>
                  </a:cubicBezTo>
                  <a:cubicBezTo>
                    <a:pt x="2481" y="405"/>
                    <a:pt x="2490" y="418"/>
                    <a:pt x="2500" y="430"/>
                  </a:cubicBezTo>
                  <a:cubicBezTo>
                    <a:pt x="2665" y="371"/>
                    <a:pt x="2851" y="373"/>
                    <a:pt x="3017" y="430"/>
                  </a:cubicBezTo>
                  <a:cubicBezTo>
                    <a:pt x="3158" y="479"/>
                    <a:pt x="3284" y="568"/>
                    <a:pt x="3377" y="684"/>
                  </a:cubicBezTo>
                  <a:cubicBezTo>
                    <a:pt x="3468" y="795"/>
                    <a:pt x="3527" y="931"/>
                    <a:pt x="3547" y="1073"/>
                  </a:cubicBezTo>
                  <a:cubicBezTo>
                    <a:pt x="3552" y="1109"/>
                    <a:pt x="3556" y="1147"/>
                    <a:pt x="3554" y="1184"/>
                  </a:cubicBezTo>
                  <a:cubicBezTo>
                    <a:pt x="3556" y="1224"/>
                    <a:pt x="3552" y="1264"/>
                    <a:pt x="3546" y="1303"/>
                  </a:cubicBezTo>
                  <a:cubicBezTo>
                    <a:pt x="3524" y="1449"/>
                    <a:pt x="3459" y="1587"/>
                    <a:pt x="3364" y="1699"/>
                  </a:cubicBezTo>
                  <a:cubicBezTo>
                    <a:pt x="3229" y="1860"/>
                    <a:pt x="3030" y="1966"/>
                    <a:pt x="2821" y="1987"/>
                  </a:cubicBezTo>
                  <a:cubicBezTo>
                    <a:pt x="2807" y="1986"/>
                    <a:pt x="2800" y="2004"/>
                    <a:pt x="2785" y="2001"/>
                  </a:cubicBezTo>
                  <a:cubicBezTo>
                    <a:pt x="2546" y="2001"/>
                    <a:pt x="2307" y="2002"/>
                    <a:pt x="2069" y="2001"/>
                  </a:cubicBezTo>
                  <a:cubicBezTo>
                    <a:pt x="2069" y="1964"/>
                    <a:pt x="2068" y="1928"/>
                    <a:pt x="2069" y="1891"/>
                  </a:cubicBezTo>
                  <a:cubicBezTo>
                    <a:pt x="2302" y="1891"/>
                    <a:pt x="2536" y="1891"/>
                    <a:pt x="2769" y="1891"/>
                  </a:cubicBezTo>
                  <a:cubicBezTo>
                    <a:pt x="2779" y="1893"/>
                    <a:pt x="2781" y="1881"/>
                    <a:pt x="2789" y="1880"/>
                  </a:cubicBezTo>
                  <a:cubicBezTo>
                    <a:pt x="2906" y="1870"/>
                    <a:pt x="3020" y="1833"/>
                    <a:pt x="3119" y="1770"/>
                  </a:cubicBezTo>
                  <a:cubicBezTo>
                    <a:pt x="3243" y="1691"/>
                    <a:pt x="3342" y="1573"/>
                    <a:pt x="3396" y="1436"/>
                  </a:cubicBezTo>
                  <a:cubicBezTo>
                    <a:pt x="3451" y="1301"/>
                    <a:pt x="3458" y="1149"/>
                    <a:pt x="3420" y="1008"/>
                  </a:cubicBezTo>
                  <a:cubicBezTo>
                    <a:pt x="3381" y="865"/>
                    <a:pt x="3294" y="735"/>
                    <a:pt x="3177" y="644"/>
                  </a:cubicBezTo>
                  <a:cubicBezTo>
                    <a:pt x="3059" y="551"/>
                    <a:pt x="2911" y="499"/>
                    <a:pt x="2761" y="499"/>
                  </a:cubicBezTo>
                  <a:cubicBezTo>
                    <a:pt x="2672" y="498"/>
                    <a:pt x="2583" y="514"/>
                    <a:pt x="2501" y="547"/>
                  </a:cubicBezTo>
                  <a:cubicBezTo>
                    <a:pt x="2475" y="560"/>
                    <a:pt x="2442" y="549"/>
                    <a:pt x="2428" y="524"/>
                  </a:cubicBezTo>
                  <a:cubicBezTo>
                    <a:pt x="2352" y="405"/>
                    <a:pt x="2248" y="303"/>
                    <a:pt x="2125" y="231"/>
                  </a:cubicBezTo>
                  <a:cubicBezTo>
                    <a:pt x="1931" y="117"/>
                    <a:pt x="1692" y="82"/>
                    <a:pt x="1473" y="135"/>
                  </a:cubicBezTo>
                  <a:cubicBezTo>
                    <a:pt x="1336" y="168"/>
                    <a:pt x="1206" y="234"/>
                    <a:pt x="1099" y="326"/>
                  </a:cubicBezTo>
                  <a:cubicBezTo>
                    <a:pt x="973" y="434"/>
                    <a:pt x="877" y="577"/>
                    <a:pt x="829" y="736"/>
                  </a:cubicBezTo>
                  <a:cubicBezTo>
                    <a:pt x="824" y="754"/>
                    <a:pt x="811" y="771"/>
                    <a:pt x="793" y="777"/>
                  </a:cubicBezTo>
                  <a:cubicBezTo>
                    <a:pt x="776" y="783"/>
                    <a:pt x="758" y="778"/>
                    <a:pt x="741" y="776"/>
                  </a:cubicBezTo>
                  <a:cubicBezTo>
                    <a:pt x="628" y="762"/>
                    <a:pt x="512" y="786"/>
                    <a:pt x="412" y="839"/>
                  </a:cubicBezTo>
                  <a:cubicBezTo>
                    <a:pt x="303" y="896"/>
                    <a:pt x="213" y="989"/>
                    <a:pt x="160" y="1100"/>
                  </a:cubicBezTo>
                  <a:cubicBezTo>
                    <a:pt x="117" y="1191"/>
                    <a:pt x="101" y="1295"/>
                    <a:pt x="115" y="1396"/>
                  </a:cubicBezTo>
                  <a:cubicBezTo>
                    <a:pt x="134" y="1536"/>
                    <a:pt x="209" y="1668"/>
                    <a:pt x="318" y="1759"/>
                  </a:cubicBezTo>
                  <a:cubicBezTo>
                    <a:pt x="391" y="1819"/>
                    <a:pt x="479" y="1862"/>
                    <a:pt x="573" y="1876"/>
                  </a:cubicBezTo>
                  <a:cubicBezTo>
                    <a:pt x="582" y="1877"/>
                    <a:pt x="586" y="1885"/>
                    <a:pt x="591" y="1890"/>
                  </a:cubicBezTo>
                  <a:cubicBezTo>
                    <a:pt x="899" y="1892"/>
                    <a:pt x="1206" y="1890"/>
                    <a:pt x="1513" y="1891"/>
                  </a:cubicBezTo>
                  <a:cubicBezTo>
                    <a:pt x="1513" y="1928"/>
                    <a:pt x="1513" y="1964"/>
                    <a:pt x="1513" y="2001"/>
                  </a:cubicBezTo>
                  <a:cubicBezTo>
                    <a:pt x="1200" y="2002"/>
                    <a:pt x="886" y="2001"/>
                    <a:pt x="573" y="2001"/>
                  </a:cubicBezTo>
                  <a:cubicBezTo>
                    <a:pt x="553" y="2004"/>
                    <a:pt x="543" y="1981"/>
                    <a:pt x="525" y="1979"/>
                  </a:cubicBezTo>
                  <a:cubicBezTo>
                    <a:pt x="416" y="1957"/>
                    <a:pt x="314" y="1904"/>
                    <a:pt x="231" y="1830"/>
                  </a:cubicBezTo>
                  <a:cubicBezTo>
                    <a:pt x="96" y="1712"/>
                    <a:pt x="9" y="1539"/>
                    <a:pt x="0" y="1360"/>
                  </a:cubicBezTo>
                  <a:cubicBezTo>
                    <a:pt x="0" y="1336"/>
                    <a:pt x="0" y="1312"/>
                    <a:pt x="0" y="1288"/>
                  </a:cubicBezTo>
                  <a:cubicBezTo>
                    <a:pt x="5" y="1199"/>
                    <a:pt x="30" y="1110"/>
                    <a:pt x="71" y="1030"/>
                  </a:cubicBezTo>
                  <a:cubicBezTo>
                    <a:pt x="137" y="901"/>
                    <a:pt x="247" y="796"/>
                    <a:pt x="378" y="733"/>
                  </a:cubicBezTo>
                  <a:cubicBezTo>
                    <a:pt x="488" y="679"/>
                    <a:pt x="612" y="657"/>
                    <a:pt x="734" y="666"/>
                  </a:cubicBezTo>
                  <a:cubicBezTo>
                    <a:pt x="736" y="661"/>
                    <a:pt x="739" y="657"/>
                    <a:pt x="740" y="652"/>
                  </a:cubicBezTo>
                  <a:cubicBezTo>
                    <a:pt x="795" y="502"/>
                    <a:pt x="888" y="368"/>
                    <a:pt x="1006" y="261"/>
                  </a:cubicBezTo>
                  <a:cubicBezTo>
                    <a:pt x="1164" y="118"/>
                    <a:pt x="1369" y="26"/>
                    <a:pt x="158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79"/>
            <p:cNvSpPr>
              <a:spLocks/>
            </p:cNvSpPr>
            <p:nvPr/>
          </p:nvSpPr>
          <p:spPr bwMode="auto">
            <a:xfrm>
              <a:off x="5540375" y="3675063"/>
              <a:ext cx="1004888" cy="2052637"/>
            </a:xfrm>
            <a:custGeom>
              <a:avLst/>
              <a:gdLst>
                <a:gd name="T0" fmla="*/ 430 w 971"/>
                <a:gd name="T1" fmla="*/ 0 h 1993"/>
                <a:gd name="T2" fmla="*/ 540 w 971"/>
                <a:gd name="T3" fmla="*/ 0 h 1993"/>
                <a:gd name="T4" fmla="*/ 540 w 971"/>
                <a:gd name="T5" fmla="*/ 1764 h 1993"/>
                <a:gd name="T6" fmla="*/ 677 w 971"/>
                <a:gd name="T7" fmla="*/ 1613 h 1993"/>
                <a:gd name="T8" fmla="*/ 869 w 971"/>
                <a:gd name="T9" fmla="*/ 1398 h 1993"/>
                <a:gd name="T10" fmla="*/ 887 w 971"/>
                <a:gd name="T11" fmla="*/ 1380 h 1993"/>
                <a:gd name="T12" fmla="*/ 899 w 971"/>
                <a:gd name="T13" fmla="*/ 1387 h 1993"/>
                <a:gd name="T14" fmla="*/ 971 w 971"/>
                <a:gd name="T15" fmla="*/ 1451 h 1993"/>
                <a:gd name="T16" fmla="*/ 505 w 971"/>
                <a:gd name="T17" fmla="*/ 1970 h 1993"/>
                <a:gd name="T18" fmla="*/ 484 w 971"/>
                <a:gd name="T19" fmla="*/ 1993 h 1993"/>
                <a:gd name="T20" fmla="*/ 0 w 971"/>
                <a:gd name="T21" fmla="*/ 1452 h 1993"/>
                <a:gd name="T22" fmla="*/ 9 w 971"/>
                <a:gd name="T23" fmla="*/ 1442 h 1993"/>
                <a:gd name="T24" fmla="*/ 77 w 971"/>
                <a:gd name="T25" fmla="*/ 1382 h 1993"/>
                <a:gd name="T26" fmla="*/ 89 w 971"/>
                <a:gd name="T27" fmla="*/ 1386 h 1993"/>
                <a:gd name="T28" fmla="*/ 380 w 971"/>
                <a:gd name="T29" fmla="*/ 1711 h 1993"/>
                <a:gd name="T30" fmla="*/ 430 w 971"/>
                <a:gd name="T31" fmla="*/ 1764 h 1993"/>
                <a:gd name="T32" fmla="*/ 429 w 971"/>
                <a:gd name="T33" fmla="*/ 432 h 1993"/>
                <a:gd name="T34" fmla="*/ 430 w 971"/>
                <a:gd name="T35" fmla="*/ 0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1" h="1993">
                  <a:moveTo>
                    <a:pt x="430" y="0"/>
                  </a:moveTo>
                  <a:cubicBezTo>
                    <a:pt x="467" y="0"/>
                    <a:pt x="503" y="0"/>
                    <a:pt x="540" y="0"/>
                  </a:cubicBezTo>
                  <a:cubicBezTo>
                    <a:pt x="541" y="588"/>
                    <a:pt x="540" y="1176"/>
                    <a:pt x="540" y="1764"/>
                  </a:cubicBezTo>
                  <a:cubicBezTo>
                    <a:pt x="587" y="1715"/>
                    <a:pt x="631" y="1663"/>
                    <a:pt x="677" y="1613"/>
                  </a:cubicBezTo>
                  <a:cubicBezTo>
                    <a:pt x="741" y="1542"/>
                    <a:pt x="805" y="1470"/>
                    <a:pt x="869" y="1398"/>
                  </a:cubicBezTo>
                  <a:cubicBezTo>
                    <a:pt x="875" y="1392"/>
                    <a:pt x="880" y="1385"/>
                    <a:pt x="887" y="1380"/>
                  </a:cubicBezTo>
                  <a:cubicBezTo>
                    <a:pt x="892" y="1380"/>
                    <a:pt x="895" y="1385"/>
                    <a:pt x="899" y="1387"/>
                  </a:cubicBezTo>
                  <a:cubicBezTo>
                    <a:pt x="922" y="1409"/>
                    <a:pt x="947" y="1429"/>
                    <a:pt x="971" y="1451"/>
                  </a:cubicBezTo>
                  <a:cubicBezTo>
                    <a:pt x="816" y="1624"/>
                    <a:pt x="660" y="1797"/>
                    <a:pt x="505" y="1970"/>
                  </a:cubicBezTo>
                  <a:cubicBezTo>
                    <a:pt x="499" y="1978"/>
                    <a:pt x="492" y="1986"/>
                    <a:pt x="484" y="1993"/>
                  </a:cubicBezTo>
                  <a:cubicBezTo>
                    <a:pt x="323" y="1812"/>
                    <a:pt x="161" y="1632"/>
                    <a:pt x="0" y="1452"/>
                  </a:cubicBezTo>
                  <a:cubicBezTo>
                    <a:pt x="1" y="1447"/>
                    <a:pt x="6" y="1445"/>
                    <a:pt x="9" y="1442"/>
                  </a:cubicBezTo>
                  <a:cubicBezTo>
                    <a:pt x="32" y="1422"/>
                    <a:pt x="54" y="1402"/>
                    <a:pt x="77" y="1382"/>
                  </a:cubicBezTo>
                  <a:cubicBezTo>
                    <a:pt x="82" y="1377"/>
                    <a:pt x="86" y="1382"/>
                    <a:pt x="89" y="1386"/>
                  </a:cubicBezTo>
                  <a:cubicBezTo>
                    <a:pt x="186" y="1494"/>
                    <a:pt x="283" y="1602"/>
                    <a:pt x="380" y="1711"/>
                  </a:cubicBezTo>
                  <a:cubicBezTo>
                    <a:pt x="397" y="1728"/>
                    <a:pt x="412" y="1748"/>
                    <a:pt x="430" y="1764"/>
                  </a:cubicBezTo>
                  <a:cubicBezTo>
                    <a:pt x="429" y="1320"/>
                    <a:pt x="430" y="876"/>
                    <a:pt x="429" y="432"/>
                  </a:cubicBezTo>
                  <a:cubicBezTo>
                    <a:pt x="430" y="288"/>
                    <a:pt x="429" y="144"/>
                    <a:pt x="4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E47E03-1BA3-41B6-974B-B81222A90040}"/>
              </a:ext>
            </a:extLst>
          </p:cNvPr>
          <p:cNvSpPr txBox="1"/>
          <p:nvPr/>
        </p:nvSpPr>
        <p:spPr bwMode="auto">
          <a:xfrm>
            <a:off x="1328876" y="2488690"/>
            <a:ext cx="8696878" cy="14976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召集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3-5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名产品核心人员，可以包括产品负责人、项目经理、业务分析师、架构师，因为这些人代表了项目中的主要角色的看法，所以创建出故事地图后，在以后的全体计划会上就可以避免出现许多不必要的辩论。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准备一面空出的白板，或一面墙壁，若干颜色和数量的便利贴，一卷彩色胶带。</a:t>
            </a:r>
          </a:p>
        </p:txBody>
      </p:sp>
    </p:spTree>
    <p:extLst>
      <p:ext uri="{BB962C8B-B14F-4D97-AF65-F5344CB8AC3E}">
        <p14:creationId xmlns:p14="http://schemas.microsoft.com/office/powerpoint/2010/main" xmlns="" val="3387264248"/>
      </p:ext>
    </p:extLst>
  </p:cSld>
  <p:clrMapOvr>
    <a:masterClrMapping/>
  </p:clrMapOvr>
  <p:transition advClick="0" advTm="300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0" y="0"/>
            <a:ext cx="3743325" cy="614323"/>
            <a:chOff x="0" y="0"/>
            <a:chExt cx="3743264" cy="614251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609590" cy="555560"/>
            </a:xfrm>
            <a:prstGeom prst="rect">
              <a:avLst/>
            </a:prstGeom>
            <a:solidFill>
              <a:srgbClr val="592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lt"/>
                </a:rPr>
                <a:t>3</a:t>
              </a:r>
              <a:endParaRPr lang="zh-CN" altLang="en-US" sz="2400" dirty="0">
                <a:latin typeface="+mj-lt"/>
              </a:endParaRPr>
            </a:p>
          </p:txBody>
        </p:sp>
        <p:sp>
          <p:nvSpPr>
            <p:cNvPr id="4" name="文本框 12"/>
            <p:cNvSpPr txBox="1">
              <a:spLocks noChangeArrowheads="1"/>
            </p:cNvSpPr>
            <p:nvPr/>
          </p:nvSpPr>
          <p:spPr bwMode="auto">
            <a:xfrm>
              <a:off x="572263" y="7851"/>
              <a:ext cx="2866978" cy="4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FFC000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创建用户故事地图步骤</a:t>
              </a:r>
            </a:p>
          </p:txBody>
        </p:sp>
        <p:sp>
          <p:nvSpPr>
            <p:cNvPr id="5" name="文本框 13"/>
            <p:cNvSpPr txBox="1">
              <a:spLocks noChangeArrowheads="1"/>
            </p:cNvSpPr>
            <p:nvPr/>
          </p:nvSpPr>
          <p:spPr bwMode="auto">
            <a:xfrm>
              <a:off x="559564" y="275737"/>
              <a:ext cx="3183700" cy="338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592A28"/>
                  </a:solidFill>
                </a:rPr>
                <a:t>How to build the user story map</a:t>
              </a:r>
              <a:endParaRPr lang="zh-CN" altLang="en-US" sz="1600" dirty="0">
                <a:solidFill>
                  <a:srgbClr val="592A28"/>
                </a:solidFill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351998" y="1226414"/>
            <a:ext cx="633551" cy="6080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365871" y="1268564"/>
            <a:ext cx="2615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整理创意框架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13252" y="5551558"/>
            <a:ext cx="428022" cy="373318"/>
            <a:chOff x="4191000" y="2520950"/>
            <a:chExt cx="3676650" cy="3206750"/>
          </a:xfrm>
          <a:solidFill>
            <a:schemeClr val="bg1"/>
          </a:solidFill>
        </p:grpSpPr>
        <p:sp>
          <p:nvSpPr>
            <p:cNvPr id="28" name="Freeform 78"/>
            <p:cNvSpPr>
              <a:spLocks/>
            </p:cNvSpPr>
            <p:nvPr/>
          </p:nvSpPr>
          <p:spPr bwMode="auto">
            <a:xfrm>
              <a:off x="4191000" y="2520950"/>
              <a:ext cx="3676650" cy="2063750"/>
            </a:xfrm>
            <a:custGeom>
              <a:avLst/>
              <a:gdLst>
                <a:gd name="T0" fmla="*/ 1581 w 3556"/>
                <a:gd name="T1" fmla="*/ 6 h 2004"/>
                <a:gd name="T2" fmla="*/ 1729 w 3556"/>
                <a:gd name="T3" fmla="*/ 3 h 2004"/>
                <a:gd name="T4" fmla="*/ 2186 w 3556"/>
                <a:gd name="T5" fmla="*/ 139 h 2004"/>
                <a:gd name="T6" fmla="*/ 2472 w 3556"/>
                <a:gd name="T7" fmla="*/ 393 h 2004"/>
                <a:gd name="T8" fmla="*/ 2500 w 3556"/>
                <a:gd name="T9" fmla="*/ 430 h 2004"/>
                <a:gd name="T10" fmla="*/ 3017 w 3556"/>
                <a:gd name="T11" fmla="*/ 430 h 2004"/>
                <a:gd name="T12" fmla="*/ 3377 w 3556"/>
                <a:gd name="T13" fmla="*/ 684 h 2004"/>
                <a:gd name="T14" fmla="*/ 3547 w 3556"/>
                <a:gd name="T15" fmla="*/ 1073 h 2004"/>
                <a:gd name="T16" fmla="*/ 3554 w 3556"/>
                <a:gd name="T17" fmla="*/ 1184 h 2004"/>
                <a:gd name="T18" fmla="*/ 3546 w 3556"/>
                <a:gd name="T19" fmla="*/ 1303 h 2004"/>
                <a:gd name="T20" fmla="*/ 3364 w 3556"/>
                <a:gd name="T21" fmla="*/ 1699 h 2004"/>
                <a:gd name="T22" fmla="*/ 2821 w 3556"/>
                <a:gd name="T23" fmla="*/ 1987 h 2004"/>
                <a:gd name="T24" fmla="*/ 2785 w 3556"/>
                <a:gd name="T25" fmla="*/ 2001 h 2004"/>
                <a:gd name="T26" fmla="*/ 2069 w 3556"/>
                <a:gd name="T27" fmla="*/ 2001 h 2004"/>
                <a:gd name="T28" fmla="*/ 2069 w 3556"/>
                <a:gd name="T29" fmla="*/ 1891 h 2004"/>
                <a:gd name="T30" fmla="*/ 2769 w 3556"/>
                <a:gd name="T31" fmla="*/ 1891 h 2004"/>
                <a:gd name="T32" fmla="*/ 2789 w 3556"/>
                <a:gd name="T33" fmla="*/ 1880 h 2004"/>
                <a:gd name="T34" fmla="*/ 3119 w 3556"/>
                <a:gd name="T35" fmla="*/ 1770 h 2004"/>
                <a:gd name="T36" fmla="*/ 3396 w 3556"/>
                <a:gd name="T37" fmla="*/ 1436 h 2004"/>
                <a:gd name="T38" fmla="*/ 3420 w 3556"/>
                <a:gd name="T39" fmla="*/ 1008 h 2004"/>
                <a:gd name="T40" fmla="*/ 3177 w 3556"/>
                <a:gd name="T41" fmla="*/ 644 h 2004"/>
                <a:gd name="T42" fmla="*/ 2761 w 3556"/>
                <a:gd name="T43" fmla="*/ 499 h 2004"/>
                <a:gd name="T44" fmla="*/ 2501 w 3556"/>
                <a:gd name="T45" fmla="*/ 547 h 2004"/>
                <a:gd name="T46" fmla="*/ 2428 w 3556"/>
                <a:gd name="T47" fmla="*/ 524 h 2004"/>
                <a:gd name="T48" fmla="*/ 2125 w 3556"/>
                <a:gd name="T49" fmla="*/ 231 h 2004"/>
                <a:gd name="T50" fmla="*/ 1473 w 3556"/>
                <a:gd name="T51" fmla="*/ 135 h 2004"/>
                <a:gd name="T52" fmla="*/ 1099 w 3556"/>
                <a:gd name="T53" fmla="*/ 326 h 2004"/>
                <a:gd name="T54" fmla="*/ 829 w 3556"/>
                <a:gd name="T55" fmla="*/ 736 h 2004"/>
                <a:gd name="T56" fmla="*/ 793 w 3556"/>
                <a:gd name="T57" fmla="*/ 777 h 2004"/>
                <a:gd name="T58" fmla="*/ 741 w 3556"/>
                <a:gd name="T59" fmla="*/ 776 h 2004"/>
                <a:gd name="T60" fmla="*/ 412 w 3556"/>
                <a:gd name="T61" fmla="*/ 839 h 2004"/>
                <a:gd name="T62" fmla="*/ 160 w 3556"/>
                <a:gd name="T63" fmla="*/ 1100 h 2004"/>
                <a:gd name="T64" fmla="*/ 115 w 3556"/>
                <a:gd name="T65" fmla="*/ 1396 h 2004"/>
                <a:gd name="T66" fmla="*/ 318 w 3556"/>
                <a:gd name="T67" fmla="*/ 1759 h 2004"/>
                <a:gd name="T68" fmla="*/ 573 w 3556"/>
                <a:gd name="T69" fmla="*/ 1876 h 2004"/>
                <a:gd name="T70" fmla="*/ 591 w 3556"/>
                <a:gd name="T71" fmla="*/ 1890 h 2004"/>
                <a:gd name="T72" fmla="*/ 1513 w 3556"/>
                <a:gd name="T73" fmla="*/ 1891 h 2004"/>
                <a:gd name="T74" fmla="*/ 1513 w 3556"/>
                <a:gd name="T75" fmla="*/ 2001 h 2004"/>
                <a:gd name="T76" fmla="*/ 573 w 3556"/>
                <a:gd name="T77" fmla="*/ 2001 h 2004"/>
                <a:gd name="T78" fmla="*/ 525 w 3556"/>
                <a:gd name="T79" fmla="*/ 1979 h 2004"/>
                <a:gd name="T80" fmla="*/ 231 w 3556"/>
                <a:gd name="T81" fmla="*/ 1830 h 2004"/>
                <a:gd name="T82" fmla="*/ 0 w 3556"/>
                <a:gd name="T83" fmla="*/ 1360 h 2004"/>
                <a:gd name="T84" fmla="*/ 0 w 3556"/>
                <a:gd name="T85" fmla="*/ 1288 h 2004"/>
                <a:gd name="T86" fmla="*/ 71 w 3556"/>
                <a:gd name="T87" fmla="*/ 1030 h 2004"/>
                <a:gd name="T88" fmla="*/ 378 w 3556"/>
                <a:gd name="T89" fmla="*/ 733 h 2004"/>
                <a:gd name="T90" fmla="*/ 734 w 3556"/>
                <a:gd name="T91" fmla="*/ 666 h 2004"/>
                <a:gd name="T92" fmla="*/ 740 w 3556"/>
                <a:gd name="T93" fmla="*/ 652 h 2004"/>
                <a:gd name="T94" fmla="*/ 1006 w 3556"/>
                <a:gd name="T95" fmla="*/ 261 h 2004"/>
                <a:gd name="T96" fmla="*/ 1581 w 3556"/>
                <a:gd name="T97" fmla="*/ 6 h 2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6" h="2004">
                  <a:moveTo>
                    <a:pt x="1581" y="6"/>
                  </a:moveTo>
                  <a:cubicBezTo>
                    <a:pt x="1630" y="0"/>
                    <a:pt x="1680" y="7"/>
                    <a:pt x="1729" y="3"/>
                  </a:cubicBezTo>
                  <a:cubicBezTo>
                    <a:pt x="1889" y="10"/>
                    <a:pt x="2048" y="57"/>
                    <a:pt x="2186" y="139"/>
                  </a:cubicBezTo>
                  <a:cubicBezTo>
                    <a:pt x="2297" y="204"/>
                    <a:pt x="2394" y="291"/>
                    <a:pt x="2472" y="393"/>
                  </a:cubicBezTo>
                  <a:cubicBezTo>
                    <a:pt x="2481" y="405"/>
                    <a:pt x="2490" y="418"/>
                    <a:pt x="2500" y="430"/>
                  </a:cubicBezTo>
                  <a:cubicBezTo>
                    <a:pt x="2665" y="371"/>
                    <a:pt x="2851" y="373"/>
                    <a:pt x="3017" y="430"/>
                  </a:cubicBezTo>
                  <a:cubicBezTo>
                    <a:pt x="3158" y="479"/>
                    <a:pt x="3284" y="568"/>
                    <a:pt x="3377" y="684"/>
                  </a:cubicBezTo>
                  <a:cubicBezTo>
                    <a:pt x="3468" y="795"/>
                    <a:pt x="3527" y="931"/>
                    <a:pt x="3547" y="1073"/>
                  </a:cubicBezTo>
                  <a:cubicBezTo>
                    <a:pt x="3552" y="1109"/>
                    <a:pt x="3556" y="1147"/>
                    <a:pt x="3554" y="1184"/>
                  </a:cubicBezTo>
                  <a:cubicBezTo>
                    <a:pt x="3556" y="1224"/>
                    <a:pt x="3552" y="1264"/>
                    <a:pt x="3546" y="1303"/>
                  </a:cubicBezTo>
                  <a:cubicBezTo>
                    <a:pt x="3524" y="1449"/>
                    <a:pt x="3459" y="1587"/>
                    <a:pt x="3364" y="1699"/>
                  </a:cubicBezTo>
                  <a:cubicBezTo>
                    <a:pt x="3229" y="1860"/>
                    <a:pt x="3030" y="1966"/>
                    <a:pt x="2821" y="1987"/>
                  </a:cubicBezTo>
                  <a:cubicBezTo>
                    <a:pt x="2807" y="1986"/>
                    <a:pt x="2800" y="2004"/>
                    <a:pt x="2785" y="2001"/>
                  </a:cubicBezTo>
                  <a:cubicBezTo>
                    <a:pt x="2546" y="2001"/>
                    <a:pt x="2307" y="2002"/>
                    <a:pt x="2069" y="2001"/>
                  </a:cubicBezTo>
                  <a:cubicBezTo>
                    <a:pt x="2069" y="1964"/>
                    <a:pt x="2068" y="1928"/>
                    <a:pt x="2069" y="1891"/>
                  </a:cubicBezTo>
                  <a:cubicBezTo>
                    <a:pt x="2302" y="1891"/>
                    <a:pt x="2536" y="1891"/>
                    <a:pt x="2769" y="1891"/>
                  </a:cubicBezTo>
                  <a:cubicBezTo>
                    <a:pt x="2779" y="1893"/>
                    <a:pt x="2781" y="1881"/>
                    <a:pt x="2789" y="1880"/>
                  </a:cubicBezTo>
                  <a:cubicBezTo>
                    <a:pt x="2906" y="1870"/>
                    <a:pt x="3020" y="1833"/>
                    <a:pt x="3119" y="1770"/>
                  </a:cubicBezTo>
                  <a:cubicBezTo>
                    <a:pt x="3243" y="1691"/>
                    <a:pt x="3342" y="1573"/>
                    <a:pt x="3396" y="1436"/>
                  </a:cubicBezTo>
                  <a:cubicBezTo>
                    <a:pt x="3451" y="1301"/>
                    <a:pt x="3458" y="1149"/>
                    <a:pt x="3420" y="1008"/>
                  </a:cubicBezTo>
                  <a:cubicBezTo>
                    <a:pt x="3381" y="865"/>
                    <a:pt x="3294" y="735"/>
                    <a:pt x="3177" y="644"/>
                  </a:cubicBezTo>
                  <a:cubicBezTo>
                    <a:pt x="3059" y="551"/>
                    <a:pt x="2911" y="499"/>
                    <a:pt x="2761" y="499"/>
                  </a:cubicBezTo>
                  <a:cubicBezTo>
                    <a:pt x="2672" y="498"/>
                    <a:pt x="2583" y="514"/>
                    <a:pt x="2501" y="547"/>
                  </a:cubicBezTo>
                  <a:cubicBezTo>
                    <a:pt x="2475" y="560"/>
                    <a:pt x="2442" y="549"/>
                    <a:pt x="2428" y="524"/>
                  </a:cubicBezTo>
                  <a:cubicBezTo>
                    <a:pt x="2352" y="405"/>
                    <a:pt x="2248" y="303"/>
                    <a:pt x="2125" y="231"/>
                  </a:cubicBezTo>
                  <a:cubicBezTo>
                    <a:pt x="1931" y="117"/>
                    <a:pt x="1692" y="82"/>
                    <a:pt x="1473" y="135"/>
                  </a:cubicBezTo>
                  <a:cubicBezTo>
                    <a:pt x="1336" y="168"/>
                    <a:pt x="1206" y="234"/>
                    <a:pt x="1099" y="326"/>
                  </a:cubicBezTo>
                  <a:cubicBezTo>
                    <a:pt x="973" y="434"/>
                    <a:pt x="877" y="577"/>
                    <a:pt x="829" y="736"/>
                  </a:cubicBezTo>
                  <a:cubicBezTo>
                    <a:pt x="824" y="754"/>
                    <a:pt x="811" y="771"/>
                    <a:pt x="793" y="777"/>
                  </a:cubicBezTo>
                  <a:cubicBezTo>
                    <a:pt x="776" y="783"/>
                    <a:pt x="758" y="778"/>
                    <a:pt x="741" y="776"/>
                  </a:cubicBezTo>
                  <a:cubicBezTo>
                    <a:pt x="628" y="762"/>
                    <a:pt x="512" y="786"/>
                    <a:pt x="412" y="839"/>
                  </a:cubicBezTo>
                  <a:cubicBezTo>
                    <a:pt x="303" y="896"/>
                    <a:pt x="213" y="989"/>
                    <a:pt x="160" y="1100"/>
                  </a:cubicBezTo>
                  <a:cubicBezTo>
                    <a:pt x="117" y="1191"/>
                    <a:pt x="101" y="1295"/>
                    <a:pt x="115" y="1396"/>
                  </a:cubicBezTo>
                  <a:cubicBezTo>
                    <a:pt x="134" y="1536"/>
                    <a:pt x="209" y="1668"/>
                    <a:pt x="318" y="1759"/>
                  </a:cubicBezTo>
                  <a:cubicBezTo>
                    <a:pt x="391" y="1819"/>
                    <a:pt x="479" y="1862"/>
                    <a:pt x="573" y="1876"/>
                  </a:cubicBezTo>
                  <a:cubicBezTo>
                    <a:pt x="582" y="1877"/>
                    <a:pt x="586" y="1885"/>
                    <a:pt x="591" y="1890"/>
                  </a:cubicBezTo>
                  <a:cubicBezTo>
                    <a:pt x="899" y="1892"/>
                    <a:pt x="1206" y="1890"/>
                    <a:pt x="1513" y="1891"/>
                  </a:cubicBezTo>
                  <a:cubicBezTo>
                    <a:pt x="1513" y="1928"/>
                    <a:pt x="1513" y="1964"/>
                    <a:pt x="1513" y="2001"/>
                  </a:cubicBezTo>
                  <a:cubicBezTo>
                    <a:pt x="1200" y="2002"/>
                    <a:pt x="886" y="2001"/>
                    <a:pt x="573" y="2001"/>
                  </a:cubicBezTo>
                  <a:cubicBezTo>
                    <a:pt x="553" y="2004"/>
                    <a:pt x="543" y="1981"/>
                    <a:pt x="525" y="1979"/>
                  </a:cubicBezTo>
                  <a:cubicBezTo>
                    <a:pt x="416" y="1957"/>
                    <a:pt x="314" y="1904"/>
                    <a:pt x="231" y="1830"/>
                  </a:cubicBezTo>
                  <a:cubicBezTo>
                    <a:pt x="96" y="1712"/>
                    <a:pt x="9" y="1539"/>
                    <a:pt x="0" y="1360"/>
                  </a:cubicBezTo>
                  <a:cubicBezTo>
                    <a:pt x="0" y="1336"/>
                    <a:pt x="0" y="1312"/>
                    <a:pt x="0" y="1288"/>
                  </a:cubicBezTo>
                  <a:cubicBezTo>
                    <a:pt x="5" y="1199"/>
                    <a:pt x="30" y="1110"/>
                    <a:pt x="71" y="1030"/>
                  </a:cubicBezTo>
                  <a:cubicBezTo>
                    <a:pt x="137" y="901"/>
                    <a:pt x="247" y="796"/>
                    <a:pt x="378" y="733"/>
                  </a:cubicBezTo>
                  <a:cubicBezTo>
                    <a:pt x="488" y="679"/>
                    <a:pt x="612" y="657"/>
                    <a:pt x="734" y="666"/>
                  </a:cubicBezTo>
                  <a:cubicBezTo>
                    <a:pt x="736" y="661"/>
                    <a:pt x="739" y="657"/>
                    <a:pt x="740" y="652"/>
                  </a:cubicBezTo>
                  <a:cubicBezTo>
                    <a:pt x="795" y="502"/>
                    <a:pt x="888" y="368"/>
                    <a:pt x="1006" y="261"/>
                  </a:cubicBezTo>
                  <a:cubicBezTo>
                    <a:pt x="1164" y="118"/>
                    <a:pt x="1369" y="26"/>
                    <a:pt x="158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79"/>
            <p:cNvSpPr>
              <a:spLocks/>
            </p:cNvSpPr>
            <p:nvPr/>
          </p:nvSpPr>
          <p:spPr bwMode="auto">
            <a:xfrm>
              <a:off x="5540375" y="3675063"/>
              <a:ext cx="1004888" cy="2052637"/>
            </a:xfrm>
            <a:custGeom>
              <a:avLst/>
              <a:gdLst>
                <a:gd name="T0" fmla="*/ 430 w 971"/>
                <a:gd name="T1" fmla="*/ 0 h 1993"/>
                <a:gd name="T2" fmla="*/ 540 w 971"/>
                <a:gd name="T3" fmla="*/ 0 h 1993"/>
                <a:gd name="T4" fmla="*/ 540 w 971"/>
                <a:gd name="T5" fmla="*/ 1764 h 1993"/>
                <a:gd name="T6" fmla="*/ 677 w 971"/>
                <a:gd name="T7" fmla="*/ 1613 h 1993"/>
                <a:gd name="T8" fmla="*/ 869 w 971"/>
                <a:gd name="T9" fmla="*/ 1398 h 1993"/>
                <a:gd name="T10" fmla="*/ 887 w 971"/>
                <a:gd name="T11" fmla="*/ 1380 h 1993"/>
                <a:gd name="T12" fmla="*/ 899 w 971"/>
                <a:gd name="T13" fmla="*/ 1387 h 1993"/>
                <a:gd name="T14" fmla="*/ 971 w 971"/>
                <a:gd name="T15" fmla="*/ 1451 h 1993"/>
                <a:gd name="T16" fmla="*/ 505 w 971"/>
                <a:gd name="T17" fmla="*/ 1970 h 1993"/>
                <a:gd name="T18" fmla="*/ 484 w 971"/>
                <a:gd name="T19" fmla="*/ 1993 h 1993"/>
                <a:gd name="T20" fmla="*/ 0 w 971"/>
                <a:gd name="T21" fmla="*/ 1452 h 1993"/>
                <a:gd name="T22" fmla="*/ 9 w 971"/>
                <a:gd name="T23" fmla="*/ 1442 h 1993"/>
                <a:gd name="T24" fmla="*/ 77 w 971"/>
                <a:gd name="T25" fmla="*/ 1382 h 1993"/>
                <a:gd name="T26" fmla="*/ 89 w 971"/>
                <a:gd name="T27" fmla="*/ 1386 h 1993"/>
                <a:gd name="T28" fmla="*/ 380 w 971"/>
                <a:gd name="T29" fmla="*/ 1711 h 1993"/>
                <a:gd name="T30" fmla="*/ 430 w 971"/>
                <a:gd name="T31" fmla="*/ 1764 h 1993"/>
                <a:gd name="T32" fmla="*/ 429 w 971"/>
                <a:gd name="T33" fmla="*/ 432 h 1993"/>
                <a:gd name="T34" fmla="*/ 430 w 971"/>
                <a:gd name="T35" fmla="*/ 0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1" h="1993">
                  <a:moveTo>
                    <a:pt x="430" y="0"/>
                  </a:moveTo>
                  <a:cubicBezTo>
                    <a:pt x="467" y="0"/>
                    <a:pt x="503" y="0"/>
                    <a:pt x="540" y="0"/>
                  </a:cubicBezTo>
                  <a:cubicBezTo>
                    <a:pt x="541" y="588"/>
                    <a:pt x="540" y="1176"/>
                    <a:pt x="540" y="1764"/>
                  </a:cubicBezTo>
                  <a:cubicBezTo>
                    <a:pt x="587" y="1715"/>
                    <a:pt x="631" y="1663"/>
                    <a:pt x="677" y="1613"/>
                  </a:cubicBezTo>
                  <a:cubicBezTo>
                    <a:pt x="741" y="1542"/>
                    <a:pt x="805" y="1470"/>
                    <a:pt x="869" y="1398"/>
                  </a:cubicBezTo>
                  <a:cubicBezTo>
                    <a:pt x="875" y="1392"/>
                    <a:pt x="880" y="1385"/>
                    <a:pt x="887" y="1380"/>
                  </a:cubicBezTo>
                  <a:cubicBezTo>
                    <a:pt x="892" y="1380"/>
                    <a:pt x="895" y="1385"/>
                    <a:pt x="899" y="1387"/>
                  </a:cubicBezTo>
                  <a:cubicBezTo>
                    <a:pt x="922" y="1409"/>
                    <a:pt x="947" y="1429"/>
                    <a:pt x="971" y="1451"/>
                  </a:cubicBezTo>
                  <a:cubicBezTo>
                    <a:pt x="816" y="1624"/>
                    <a:pt x="660" y="1797"/>
                    <a:pt x="505" y="1970"/>
                  </a:cubicBezTo>
                  <a:cubicBezTo>
                    <a:pt x="499" y="1978"/>
                    <a:pt x="492" y="1986"/>
                    <a:pt x="484" y="1993"/>
                  </a:cubicBezTo>
                  <a:cubicBezTo>
                    <a:pt x="323" y="1812"/>
                    <a:pt x="161" y="1632"/>
                    <a:pt x="0" y="1452"/>
                  </a:cubicBezTo>
                  <a:cubicBezTo>
                    <a:pt x="1" y="1447"/>
                    <a:pt x="6" y="1445"/>
                    <a:pt x="9" y="1442"/>
                  </a:cubicBezTo>
                  <a:cubicBezTo>
                    <a:pt x="32" y="1422"/>
                    <a:pt x="54" y="1402"/>
                    <a:pt x="77" y="1382"/>
                  </a:cubicBezTo>
                  <a:cubicBezTo>
                    <a:pt x="82" y="1377"/>
                    <a:pt x="86" y="1382"/>
                    <a:pt x="89" y="1386"/>
                  </a:cubicBezTo>
                  <a:cubicBezTo>
                    <a:pt x="186" y="1494"/>
                    <a:pt x="283" y="1602"/>
                    <a:pt x="380" y="1711"/>
                  </a:cubicBezTo>
                  <a:cubicBezTo>
                    <a:pt x="397" y="1728"/>
                    <a:pt x="412" y="1748"/>
                    <a:pt x="430" y="1764"/>
                  </a:cubicBezTo>
                  <a:cubicBezTo>
                    <a:pt x="429" y="1320"/>
                    <a:pt x="430" y="876"/>
                    <a:pt x="429" y="432"/>
                  </a:cubicBezTo>
                  <a:cubicBezTo>
                    <a:pt x="430" y="288"/>
                    <a:pt x="429" y="144"/>
                    <a:pt x="4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E47E03-1BA3-41B6-974B-B81222A90040}"/>
              </a:ext>
            </a:extLst>
          </p:cNvPr>
          <p:cNvSpPr txBox="1"/>
          <p:nvPr/>
        </p:nvSpPr>
        <p:spPr bwMode="auto">
          <a:xfrm>
            <a:off x="1328876" y="2488690"/>
            <a:ext cx="8696878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在正式开始创建用户故事之前，大家要在一起重新明确产品的创意框架，如：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明确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产品的目标是什么？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能为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用户解决哪些问题？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公司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、用户都能获得哪些收益？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然后大家统一答案，把明确的目标写在便利贴上，按照优先级排好顺序</a:t>
            </a:r>
          </a:p>
        </p:txBody>
      </p:sp>
    </p:spTree>
    <p:extLst>
      <p:ext uri="{BB962C8B-B14F-4D97-AF65-F5344CB8AC3E}">
        <p14:creationId xmlns:p14="http://schemas.microsoft.com/office/powerpoint/2010/main" xmlns="" val="534928074"/>
      </p:ext>
    </p:extLst>
  </p:cSld>
  <p:clrMapOvr>
    <a:masterClrMapping/>
  </p:clrMapOvr>
  <p:transition advClick="0" advTm="300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0" y="0"/>
            <a:ext cx="3743325" cy="614323"/>
            <a:chOff x="0" y="0"/>
            <a:chExt cx="3743264" cy="614251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609590" cy="555560"/>
            </a:xfrm>
            <a:prstGeom prst="rect">
              <a:avLst/>
            </a:prstGeom>
            <a:solidFill>
              <a:srgbClr val="592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lt"/>
                </a:rPr>
                <a:t>3</a:t>
              </a:r>
              <a:endParaRPr lang="zh-CN" altLang="en-US" sz="2400" dirty="0">
                <a:latin typeface="+mj-lt"/>
              </a:endParaRPr>
            </a:p>
          </p:txBody>
        </p:sp>
        <p:sp>
          <p:nvSpPr>
            <p:cNvPr id="4" name="文本框 12"/>
            <p:cNvSpPr txBox="1">
              <a:spLocks noChangeArrowheads="1"/>
            </p:cNvSpPr>
            <p:nvPr/>
          </p:nvSpPr>
          <p:spPr bwMode="auto">
            <a:xfrm>
              <a:off x="572263" y="7851"/>
              <a:ext cx="2866978" cy="4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FFC000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创建用户故事地图步骤</a:t>
              </a:r>
            </a:p>
          </p:txBody>
        </p:sp>
        <p:sp>
          <p:nvSpPr>
            <p:cNvPr id="5" name="文本框 13"/>
            <p:cNvSpPr txBox="1">
              <a:spLocks noChangeArrowheads="1"/>
            </p:cNvSpPr>
            <p:nvPr/>
          </p:nvSpPr>
          <p:spPr bwMode="auto">
            <a:xfrm>
              <a:off x="559564" y="275737"/>
              <a:ext cx="3183700" cy="338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592A28"/>
                  </a:solidFill>
                </a:rPr>
                <a:t>How to build the user story map</a:t>
              </a:r>
              <a:endParaRPr lang="zh-CN" altLang="en-US" sz="1600" dirty="0">
                <a:solidFill>
                  <a:srgbClr val="592A28"/>
                </a:solidFill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351998" y="1226414"/>
            <a:ext cx="633551" cy="6080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365871" y="1268564"/>
            <a:ext cx="2615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</a:rPr>
              <a:t>刻画用户画像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13252" y="5551558"/>
            <a:ext cx="428022" cy="373318"/>
            <a:chOff x="4191000" y="2520950"/>
            <a:chExt cx="3676650" cy="3206750"/>
          </a:xfrm>
          <a:solidFill>
            <a:schemeClr val="bg1"/>
          </a:solidFill>
        </p:grpSpPr>
        <p:sp>
          <p:nvSpPr>
            <p:cNvPr id="28" name="Freeform 78"/>
            <p:cNvSpPr>
              <a:spLocks/>
            </p:cNvSpPr>
            <p:nvPr/>
          </p:nvSpPr>
          <p:spPr bwMode="auto">
            <a:xfrm>
              <a:off x="4191000" y="2520950"/>
              <a:ext cx="3676650" cy="2063750"/>
            </a:xfrm>
            <a:custGeom>
              <a:avLst/>
              <a:gdLst>
                <a:gd name="T0" fmla="*/ 1581 w 3556"/>
                <a:gd name="T1" fmla="*/ 6 h 2004"/>
                <a:gd name="T2" fmla="*/ 1729 w 3556"/>
                <a:gd name="T3" fmla="*/ 3 h 2004"/>
                <a:gd name="T4" fmla="*/ 2186 w 3556"/>
                <a:gd name="T5" fmla="*/ 139 h 2004"/>
                <a:gd name="T6" fmla="*/ 2472 w 3556"/>
                <a:gd name="T7" fmla="*/ 393 h 2004"/>
                <a:gd name="T8" fmla="*/ 2500 w 3556"/>
                <a:gd name="T9" fmla="*/ 430 h 2004"/>
                <a:gd name="T10" fmla="*/ 3017 w 3556"/>
                <a:gd name="T11" fmla="*/ 430 h 2004"/>
                <a:gd name="T12" fmla="*/ 3377 w 3556"/>
                <a:gd name="T13" fmla="*/ 684 h 2004"/>
                <a:gd name="T14" fmla="*/ 3547 w 3556"/>
                <a:gd name="T15" fmla="*/ 1073 h 2004"/>
                <a:gd name="T16" fmla="*/ 3554 w 3556"/>
                <a:gd name="T17" fmla="*/ 1184 h 2004"/>
                <a:gd name="T18" fmla="*/ 3546 w 3556"/>
                <a:gd name="T19" fmla="*/ 1303 h 2004"/>
                <a:gd name="T20" fmla="*/ 3364 w 3556"/>
                <a:gd name="T21" fmla="*/ 1699 h 2004"/>
                <a:gd name="T22" fmla="*/ 2821 w 3556"/>
                <a:gd name="T23" fmla="*/ 1987 h 2004"/>
                <a:gd name="T24" fmla="*/ 2785 w 3556"/>
                <a:gd name="T25" fmla="*/ 2001 h 2004"/>
                <a:gd name="T26" fmla="*/ 2069 w 3556"/>
                <a:gd name="T27" fmla="*/ 2001 h 2004"/>
                <a:gd name="T28" fmla="*/ 2069 w 3556"/>
                <a:gd name="T29" fmla="*/ 1891 h 2004"/>
                <a:gd name="T30" fmla="*/ 2769 w 3556"/>
                <a:gd name="T31" fmla="*/ 1891 h 2004"/>
                <a:gd name="T32" fmla="*/ 2789 w 3556"/>
                <a:gd name="T33" fmla="*/ 1880 h 2004"/>
                <a:gd name="T34" fmla="*/ 3119 w 3556"/>
                <a:gd name="T35" fmla="*/ 1770 h 2004"/>
                <a:gd name="T36" fmla="*/ 3396 w 3556"/>
                <a:gd name="T37" fmla="*/ 1436 h 2004"/>
                <a:gd name="T38" fmla="*/ 3420 w 3556"/>
                <a:gd name="T39" fmla="*/ 1008 h 2004"/>
                <a:gd name="T40" fmla="*/ 3177 w 3556"/>
                <a:gd name="T41" fmla="*/ 644 h 2004"/>
                <a:gd name="T42" fmla="*/ 2761 w 3556"/>
                <a:gd name="T43" fmla="*/ 499 h 2004"/>
                <a:gd name="T44" fmla="*/ 2501 w 3556"/>
                <a:gd name="T45" fmla="*/ 547 h 2004"/>
                <a:gd name="T46" fmla="*/ 2428 w 3556"/>
                <a:gd name="T47" fmla="*/ 524 h 2004"/>
                <a:gd name="T48" fmla="*/ 2125 w 3556"/>
                <a:gd name="T49" fmla="*/ 231 h 2004"/>
                <a:gd name="T50" fmla="*/ 1473 w 3556"/>
                <a:gd name="T51" fmla="*/ 135 h 2004"/>
                <a:gd name="T52" fmla="*/ 1099 w 3556"/>
                <a:gd name="T53" fmla="*/ 326 h 2004"/>
                <a:gd name="T54" fmla="*/ 829 w 3556"/>
                <a:gd name="T55" fmla="*/ 736 h 2004"/>
                <a:gd name="T56" fmla="*/ 793 w 3556"/>
                <a:gd name="T57" fmla="*/ 777 h 2004"/>
                <a:gd name="T58" fmla="*/ 741 w 3556"/>
                <a:gd name="T59" fmla="*/ 776 h 2004"/>
                <a:gd name="T60" fmla="*/ 412 w 3556"/>
                <a:gd name="T61" fmla="*/ 839 h 2004"/>
                <a:gd name="T62" fmla="*/ 160 w 3556"/>
                <a:gd name="T63" fmla="*/ 1100 h 2004"/>
                <a:gd name="T64" fmla="*/ 115 w 3556"/>
                <a:gd name="T65" fmla="*/ 1396 h 2004"/>
                <a:gd name="T66" fmla="*/ 318 w 3556"/>
                <a:gd name="T67" fmla="*/ 1759 h 2004"/>
                <a:gd name="T68" fmla="*/ 573 w 3556"/>
                <a:gd name="T69" fmla="*/ 1876 h 2004"/>
                <a:gd name="T70" fmla="*/ 591 w 3556"/>
                <a:gd name="T71" fmla="*/ 1890 h 2004"/>
                <a:gd name="T72" fmla="*/ 1513 w 3556"/>
                <a:gd name="T73" fmla="*/ 1891 h 2004"/>
                <a:gd name="T74" fmla="*/ 1513 w 3556"/>
                <a:gd name="T75" fmla="*/ 2001 h 2004"/>
                <a:gd name="T76" fmla="*/ 573 w 3556"/>
                <a:gd name="T77" fmla="*/ 2001 h 2004"/>
                <a:gd name="T78" fmla="*/ 525 w 3556"/>
                <a:gd name="T79" fmla="*/ 1979 h 2004"/>
                <a:gd name="T80" fmla="*/ 231 w 3556"/>
                <a:gd name="T81" fmla="*/ 1830 h 2004"/>
                <a:gd name="T82" fmla="*/ 0 w 3556"/>
                <a:gd name="T83" fmla="*/ 1360 h 2004"/>
                <a:gd name="T84" fmla="*/ 0 w 3556"/>
                <a:gd name="T85" fmla="*/ 1288 h 2004"/>
                <a:gd name="T86" fmla="*/ 71 w 3556"/>
                <a:gd name="T87" fmla="*/ 1030 h 2004"/>
                <a:gd name="T88" fmla="*/ 378 w 3556"/>
                <a:gd name="T89" fmla="*/ 733 h 2004"/>
                <a:gd name="T90" fmla="*/ 734 w 3556"/>
                <a:gd name="T91" fmla="*/ 666 h 2004"/>
                <a:gd name="T92" fmla="*/ 740 w 3556"/>
                <a:gd name="T93" fmla="*/ 652 h 2004"/>
                <a:gd name="T94" fmla="*/ 1006 w 3556"/>
                <a:gd name="T95" fmla="*/ 261 h 2004"/>
                <a:gd name="T96" fmla="*/ 1581 w 3556"/>
                <a:gd name="T97" fmla="*/ 6 h 2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6" h="2004">
                  <a:moveTo>
                    <a:pt x="1581" y="6"/>
                  </a:moveTo>
                  <a:cubicBezTo>
                    <a:pt x="1630" y="0"/>
                    <a:pt x="1680" y="7"/>
                    <a:pt x="1729" y="3"/>
                  </a:cubicBezTo>
                  <a:cubicBezTo>
                    <a:pt x="1889" y="10"/>
                    <a:pt x="2048" y="57"/>
                    <a:pt x="2186" y="139"/>
                  </a:cubicBezTo>
                  <a:cubicBezTo>
                    <a:pt x="2297" y="204"/>
                    <a:pt x="2394" y="291"/>
                    <a:pt x="2472" y="393"/>
                  </a:cubicBezTo>
                  <a:cubicBezTo>
                    <a:pt x="2481" y="405"/>
                    <a:pt x="2490" y="418"/>
                    <a:pt x="2500" y="430"/>
                  </a:cubicBezTo>
                  <a:cubicBezTo>
                    <a:pt x="2665" y="371"/>
                    <a:pt x="2851" y="373"/>
                    <a:pt x="3017" y="430"/>
                  </a:cubicBezTo>
                  <a:cubicBezTo>
                    <a:pt x="3158" y="479"/>
                    <a:pt x="3284" y="568"/>
                    <a:pt x="3377" y="684"/>
                  </a:cubicBezTo>
                  <a:cubicBezTo>
                    <a:pt x="3468" y="795"/>
                    <a:pt x="3527" y="931"/>
                    <a:pt x="3547" y="1073"/>
                  </a:cubicBezTo>
                  <a:cubicBezTo>
                    <a:pt x="3552" y="1109"/>
                    <a:pt x="3556" y="1147"/>
                    <a:pt x="3554" y="1184"/>
                  </a:cubicBezTo>
                  <a:cubicBezTo>
                    <a:pt x="3556" y="1224"/>
                    <a:pt x="3552" y="1264"/>
                    <a:pt x="3546" y="1303"/>
                  </a:cubicBezTo>
                  <a:cubicBezTo>
                    <a:pt x="3524" y="1449"/>
                    <a:pt x="3459" y="1587"/>
                    <a:pt x="3364" y="1699"/>
                  </a:cubicBezTo>
                  <a:cubicBezTo>
                    <a:pt x="3229" y="1860"/>
                    <a:pt x="3030" y="1966"/>
                    <a:pt x="2821" y="1987"/>
                  </a:cubicBezTo>
                  <a:cubicBezTo>
                    <a:pt x="2807" y="1986"/>
                    <a:pt x="2800" y="2004"/>
                    <a:pt x="2785" y="2001"/>
                  </a:cubicBezTo>
                  <a:cubicBezTo>
                    <a:pt x="2546" y="2001"/>
                    <a:pt x="2307" y="2002"/>
                    <a:pt x="2069" y="2001"/>
                  </a:cubicBezTo>
                  <a:cubicBezTo>
                    <a:pt x="2069" y="1964"/>
                    <a:pt x="2068" y="1928"/>
                    <a:pt x="2069" y="1891"/>
                  </a:cubicBezTo>
                  <a:cubicBezTo>
                    <a:pt x="2302" y="1891"/>
                    <a:pt x="2536" y="1891"/>
                    <a:pt x="2769" y="1891"/>
                  </a:cubicBezTo>
                  <a:cubicBezTo>
                    <a:pt x="2779" y="1893"/>
                    <a:pt x="2781" y="1881"/>
                    <a:pt x="2789" y="1880"/>
                  </a:cubicBezTo>
                  <a:cubicBezTo>
                    <a:pt x="2906" y="1870"/>
                    <a:pt x="3020" y="1833"/>
                    <a:pt x="3119" y="1770"/>
                  </a:cubicBezTo>
                  <a:cubicBezTo>
                    <a:pt x="3243" y="1691"/>
                    <a:pt x="3342" y="1573"/>
                    <a:pt x="3396" y="1436"/>
                  </a:cubicBezTo>
                  <a:cubicBezTo>
                    <a:pt x="3451" y="1301"/>
                    <a:pt x="3458" y="1149"/>
                    <a:pt x="3420" y="1008"/>
                  </a:cubicBezTo>
                  <a:cubicBezTo>
                    <a:pt x="3381" y="865"/>
                    <a:pt x="3294" y="735"/>
                    <a:pt x="3177" y="644"/>
                  </a:cubicBezTo>
                  <a:cubicBezTo>
                    <a:pt x="3059" y="551"/>
                    <a:pt x="2911" y="499"/>
                    <a:pt x="2761" y="499"/>
                  </a:cubicBezTo>
                  <a:cubicBezTo>
                    <a:pt x="2672" y="498"/>
                    <a:pt x="2583" y="514"/>
                    <a:pt x="2501" y="547"/>
                  </a:cubicBezTo>
                  <a:cubicBezTo>
                    <a:pt x="2475" y="560"/>
                    <a:pt x="2442" y="549"/>
                    <a:pt x="2428" y="524"/>
                  </a:cubicBezTo>
                  <a:cubicBezTo>
                    <a:pt x="2352" y="405"/>
                    <a:pt x="2248" y="303"/>
                    <a:pt x="2125" y="231"/>
                  </a:cubicBezTo>
                  <a:cubicBezTo>
                    <a:pt x="1931" y="117"/>
                    <a:pt x="1692" y="82"/>
                    <a:pt x="1473" y="135"/>
                  </a:cubicBezTo>
                  <a:cubicBezTo>
                    <a:pt x="1336" y="168"/>
                    <a:pt x="1206" y="234"/>
                    <a:pt x="1099" y="326"/>
                  </a:cubicBezTo>
                  <a:cubicBezTo>
                    <a:pt x="973" y="434"/>
                    <a:pt x="877" y="577"/>
                    <a:pt x="829" y="736"/>
                  </a:cubicBezTo>
                  <a:cubicBezTo>
                    <a:pt x="824" y="754"/>
                    <a:pt x="811" y="771"/>
                    <a:pt x="793" y="777"/>
                  </a:cubicBezTo>
                  <a:cubicBezTo>
                    <a:pt x="776" y="783"/>
                    <a:pt x="758" y="778"/>
                    <a:pt x="741" y="776"/>
                  </a:cubicBezTo>
                  <a:cubicBezTo>
                    <a:pt x="628" y="762"/>
                    <a:pt x="512" y="786"/>
                    <a:pt x="412" y="839"/>
                  </a:cubicBezTo>
                  <a:cubicBezTo>
                    <a:pt x="303" y="896"/>
                    <a:pt x="213" y="989"/>
                    <a:pt x="160" y="1100"/>
                  </a:cubicBezTo>
                  <a:cubicBezTo>
                    <a:pt x="117" y="1191"/>
                    <a:pt x="101" y="1295"/>
                    <a:pt x="115" y="1396"/>
                  </a:cubicBezTo>
                  <a:cubicBezTo>
                    <a:pt x="134" y="1536"/>
                    <a:pt x="209" y="1668"/>
                    <a:pt x="318" y="1759"/>
                  </a:cubicBezTo>
                  <a:cubicBezTo>
                    <a:pt x="391" y="1819"/>
                    <a:pt x="479" y="1862"/>
                    <a:pt x="573" y="1876"/>
                  </a:cubicBezTo>
                  <a:cubicBezTo>
                    <a:pt x="582" y="1877"/>
                    <a:pt x="586" y="1885"/>
                    <a:pt x="591" y="1890"/>
                  </a:cubicBezTo>
                  <a:cubicBezTo>
                    <a:pt x="899" y="1892"/>
                    <a:pt x="1206" y="1890"/>
                    <a:pt x="1513" y="1891"/>
                  </a:cubicBezTo>
                  <a:cubicBezTo>
                    <a:pt x="1513" y="1928"/>
                    <a:pt x="1513" y="1964"/>
                    <a:pt x="1513" y="2001"/>
                  </a:cubicBezTo>
                  <a:cubicBezTo>
                    <a:pt x="1200" y="2002"/>
                    <a:pt x="886" y="2001"/>
                    <a:pt x="573" y="2001"/>
                  </a:cubicBezTo>
                  <a:cubicBezTo>
                    <a:pt x="553" y="2004"/>
                    <a:pt x="543" y="1981"/>
                    <a:pt x="525" y="1979"/>
                  </a:cubicBezTo>
                  <a:cubicBezTo>
                    <a:pt x="416" y="1957"/>
                    <a:pt x="314" y="1904"/>
                    <a:pt x="231" y="1830"/>
                  </a:cubicBezTo>
                  <a:cubicBezTo>
                    <a:pt x="96" y="1712"/>
                    <a:pt x="9" y="1539"/>
                    <a:pt x="0" y="1360"/>
                  </a:cubicBezTo>
                  <a:cubicBezTo>
                    <a:pt x="0" y="1336"/>
                    <a:pt x="0" y="1312"/>
                    <a:pt x="0" y="1288"/>
                  </a:cubicBezTo>
                  <a:cubicBezTo>
                    <a:pt x="5" y="1199"/>
                    <a:pt x="30" y="1110"/>
                    <a:pt x="71" y="1030"/>
                  </a:cubicBezTo>
                  <a:cubicBezTo>
                    <a:pt x="137" y="901"/>
                    <a:pt x="247" y="796"/>
                    <a:pt x="378" y="733"/>
                  </a:cubicBezTo>
                  <a:cubicBezTo>
                    <a:pt x="488" y="679"/>
                    <a:pt x="612" y="657"/>
                    <a:pt x="734" y="666"/>
                  </a:cubicBezTo>
                  <a:cubicBezTo>
                    <a:pt x="736" y="661"/>
                    <a:pt x="739" y="657"/>
                    <a:pt x="740" y="652"/>
                  </a:cubicBezTo>
                  <a:cubicBezTo>
                    <a:pt x="795" y="502"/>
                    <a:pt x="888" y="368"/>
                    <a:pt x="1006" y="261"/>
                  </a:cubicBezTo>
                  <a:cubicBezTo>
                    <a:pt x="1164" y="118"/>
                    <a:pt x="1369" y="26"/>
                    <a:pt x="158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79"/>
            <p:cNvSpPr>
              <a:spLocks/>
            </p:cNvSpPr>
            <p:nvPr/>
          </p:nvSpPr>
          <p:spPr bwMode="auto">
            <a:xfrm>
              <a:off x="5540375" y="3675063"/>
              <a:ext cx="1004888" cy="2052637"/>
            </a:xfrm>
            <a:custGeom>
              <a:avLst/>
              <a:gdLst>
                <a:gd name="T0" fmla="*/ 430 w 971"/>
                <a:gd name="T1" fmla="*/ 0 h 1993"/>
                <a:gd name="T2" fmla="*/ 540 w 971"/>
                <a:gd name="T3" fmla="*/ 0 h 1993"/>
                <a:gd name="T4" fmla="*/ 540 w 971"/>
                <a:gd name="T5" fmla="*/ 1764 h 1993"/>
                <a:gd name="T6" fmla="*/ 677 w 971"/>
                <a:gd name="T7" fmla="*/ 1613 h 1993"/>
                <a:gd name="T8" fmla="*/ 869 w 971"/>
                <a:gd name="T9" fmla="*/ 1398 h 1993"/>
                <a:gd name="T10" fmla="*/ 887 w 971"/>
                <a:gd name="T11" fmla="*/ 1380 h 1993"/>
                <a:gd name="T12" fmla="*/ 899 w 971"/>
                <a:gd name="T13" fmla="*/ 1387 h 1993"/>
                <a:gd name="T14" fmla="*/ 971 w 971"/>
                <a:gd name="T15" fmla="*/ 1451 h 1993"/>
                <a:gd name="T16" fmla="*/ 505 w 971"/>
                <a:gd name="T17" fmla="*/ 1970 h 1993"/>
                <a:gd name="T18" fmla="*/ 484 w 971"/>
                <a:gd name="T19" fmla="*/ 1993 h 1993"/>
                <a:gd name="T20" fmla="*/ 0 w 971"/>
                <a:gd name="T21" fmla="*/ 1452 h 1993"/>
                <a:gd name="T22" fmla="*/ 9 w 971"/>
                <a:gd name="T23" fmla="*/ 1442 h 1993"/>
                <a:gd name="T24" fmla="*/ 77 w 971"/>
                <a:gd name="T25" fmla="*/ 1382 h 1993"/>
                <a:gd name="T26" fmla="*/ 89 w 971"/>
                <a:gd name="T27" fmla="*/ 1386 h 1993"/>
                <a:gd name="T28" fmla="*/ 380 w 971"/>
                <a:gd name="T29" fmla="*/ 1711 h 1993"/>
                <a:gd name="T30" fmla="*/ 430 w 971"/>
                <a:gd name="T31" fmla="*/ 1764 h 1993"/>
                <a:gd name="T32" fmla="*/ 429 w 971"/>
                <a:gd name="T33" fmla="*/ 432 h 1993"/>
                <a:gd name="T34" fmla="*/ 430 w 971"/>
                <a:gd name="T35" fmla="*/ 0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1" h="1993">
                  <a:moveTo>
                    <a:pt x="430" y="0"/>
                  </a:moveTo>
                  <a:cubicBezTo>
                    <a:pt x="467" y="0"/>
                    <a:pt x="503" y="0"/>
                    <a:pt x="540" y="0"/>
                  </a:cubicBezTo>
                  <a:cubicBezTo>
                    <a:pt x="541" y="588"/>
                    <a:pt x="540" y="1176"/>
                    <a:pt x="540" y="1764"/>
                  </a:cubicBezTo>
                  <a:cubicBezTo>
                    <a:pt x="587" y="1715"/>
                    <a:pt x="631" y="1663"/>
                    <a:pt x="677" y="1613"/>
                  </a:cubicBezTo>
                  <a:cubicBezTo>
                    <a:pt x="741" y="1542"/>
                    <a:pt x="805" y="1470"/>
                    <a:pt x="869" y="1398"/>
                  </a:cubicBezTo>
                  <a:cubicBezTo>
                    <a:pt x="875" y="1392"/>
                    <a:pt x="880" y="1385"/>
                    <a:pt x="887" y="1380"/>
                  </a:cubicBezTo>
                  <a:cubicBezTo>
                    <a:pt x="892" y="1380"/>
                    <a:pt x="895" y="1385"/>
                    <a:pt x="899" y="1387"/>
                  </a:cubicBezTo>
                  <a:cubicBezTo>
                    <a:pt x="922" y="1409"/>
                    <a:pt x="947" y="1429"/>
                    <a:pt x="971" y="1451"/>
                  </a:cubicBezTo>
                  <a:cubicBezTo>
                    <a:pt x="816" y="1624"/>
                    <a:pt x="660" y="1797"/>
                    <a:pt x="505" y="1970"/>
                  </a:cubicBezTo>
                  <a:cubicBezTo>
                    <a:pt x="499" y="1978"/>
                    <a:pt x="492" y="1986"/>
                    <a:pt x="484" y="1993"/>
                  </a:cubicBezTo>
                  <a:cubicBezTo>
                    <a:pt x="323" y="1812"/>
                    <a:pt x="161" y="1632"/>
                    <a:pt x="0" y="1452"/>
                  </a:cubicBezTo>
                  <a:cubicBezTo>
                    <a:pt x="1" y="1447"/>
                    <a:pt x="6" y="1445"/>
                    <a:pt x="9" y="1442"/>
                  </a:cubicBezTo>
                  <a:cubicBezTo>
                    <a:pt x="32" y="1422"/>
                    <a:pt x="54" y="1402"/>
                    <a:pt x="77" y="1382"/>
                  </a:cubicBezTo>
                  <a:cubicBezTo>
                    <a:pt x="82" y="1377"/>
                    <a:pt x="86" y="1382"/>
                    <a:pt x="89" y="1386"/>
                  </a:cubicBezTo>
                  <a:cubicBezTo>
                    <a:pt x="186" y="1494"/>
                    <a:pt x="283" y="1602"/>
                    <a:pt x="380" y="1711"/>
                  </a:cubicBezTo>
                  <a:cubicBezTo>
                    <a:pt x="397" y="1728"/>
                    <a:pt x="412" y="1748"/>
                    <a:pt x="430" y="1764"/>
                  </a:cubicBezTo>
                  <a:cubicBezTo>
                    <a:pt x="429" y="1320"/>
                    <a:pt x="430" y="876"/>
                    <a:pt x="429" y="432"/>
                  </a:cubicBezTo>
                  <a:cubicBezTo>
                    <a:pt x="430" y="288"/>
                    <a:pt x="429" y="144"/>
                    <a:pt x="4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E47E03-1BA3-41B6-974B-B81222A90040}"/>
              </a:ext>
            </a:extLst>
          </p:cNvPr>
          <p:cNvSpPr txBox="1"/>
          <p:nvPr/>
        </p:nvSpPr>
        <p:spPr bwMode="auto">
          <a:xfrm>
            <a:off x="452576" y="2488690"/>
            <a:ext cx="8696878" cy="22529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针对优先级最高的目标开始讨论，开始头脑风暴：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产品面向的主要用户群是那些？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产品的潜在用户群有哪些？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谁会为我们的产品付钱？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基于这些问题，罗列不同类型的用户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按照优先级排好，重要的用户放在上面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057B870-2A2E-4FC9-8211-7E838B8667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00574" y="1533851"/>
            <a:ext cx="60388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4755634"/>
      </p:ext>
    </p:extLst>
  </p:cSld>
  <p:clrMapOvr>
    <a:masterClrMapping/>
  </p:clrMapOvr>
  <p:transition advClick="0" advTm="300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0" y="0"/>
            <a:ext cx="3743325" cy="614323"/>
            <a:chOff x="0" y="0"/>
            <a:chExt cx="3743264" cy="614251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609590" cy="555560"/>
            </a:xfrm>
            <a:prstGeom prst="rect">
              <a:avLst/>
            </a:prstGeom>
            <a:solidFill>
              <a:srgbClr val="592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lt"/>
                </a:rPr>
                <a:t>3</a:t>
              </a:r>
              <a:endParaRPr lang="zh-CN" altLang="en-US" sz="2400" dirty="0">
                <a:latin typeface="+mj-lt"/>
              </a:endParaRPr>
            </a:p>
          </p:txBody>
        </p:sp>
        <p:sp>
          <p:nvSpPr>
            <p:cNvPr id="4" name="文本框 12"/>
            <p:cNvSpPr txBox="1">
              <a:spLocks noChangeArrowheads="1"/>
            </p:cNvSpPr>
            <p:nvPr/>
          </p:nvSpPr>
          <p:spPr bwMode="auto">
            <a:xfrm>
              <a:off x="572263" y="7851"/>
              <a:ext cx="2866978" cy="4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FFC000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创建用户故事地图步骤</a:t>
              </a:r>
            </a:p>
          </p:txBody>
        </p:sp>
        <p:sp>
          <p:nvSpPr>
            <p:cNvPr id="5" name="文本框 13"/>
            <p:cNvSpPr txBox="1">
              <a:spLocks noChangeArrowheads="1"/>
            </p:cNvSpPr>
            <p:nvPr/>
          </p:nvSpPr>
          <p:spPr bwMode="auto">
            <a:xfrm>
              <a:off x="559564" y="275737"/>
              <a:ext cx="3183700" cy="338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592A28"/>
                  </a:solidFill>
                </a:rPr>
                <a:t>How to build the user story map</a:t>
              </a:r>
              <a:endParaRPr lang="zh-CN" altLang="en-US" sz="1600" dirty="0">
                <a:solidFill>
                  <a:srgbClr val="592A28"/>
                </a:solidFill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351998" y="1226414"/>
            <a:ext cx="633551" cy="6080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365871" y="1268564"/>
            <a:ext cx="2844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</a:rPr>
              <a:t>对用户活动排序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13252" y="5551558"/>
            <a:ext cx="428022" cy="373318"/>
            <a:chOff x="4191000" y="2520950"/>
            <a:chExt cx="3676650" cy="3206750"/>
          </a:xfrm>
          <a:solidFill>
            <a:schemeClr val="bg1"/>
          </a:solidFill>
        </p:grpSpPr>
        <p:sp>
          <p:nvSpPr>
            <p:cNvPr id="28" name="Freeform 78"/>
            <p:cNvSpPr>
              <a:spLocks/>
            </p:cNvSpPr>
            <p:nvPr/>
          </p:nvSpPr>
          <p:spPr bwMode="auto">
            <a:xfrm>
              <a:off x="4191000" y="2520950"/>
              <a:ext cx="3676650" cy="2063750"/>
            </a:xfrm>
            <a:custGeom>
              <a:avLst/>
              <a:gdLst>
                <a:gd name="T0" fmla="*/ 1581 w 3556"/>
                <a:gd name="T1" fmla="*/ 6 h 2004"/>
                <a:gd name="T2" fmla="*/ 1729 w 3556"/>
                <a:gd name="T3" fmla="*/ 3 h 2004"/>
                <a:gd name="T4" fmla="*/ 2186 w 3556"/>
                <a:gd name="T5" fmla="*/ 139 h 2004"/>
                <a:gd name="T6" fmla="*/ 2472 w 3556"/>
                <a:gd name="T7" fmla="*/ 393 h 2004"/>
                <a:gd name="T8" fmla="*/ 2500 w 3556"/>
                <a:gd name="T9" fmla="*/ 430 h 2004"/>
                <a:gd name="T10" fmla="*/ 3017 w 3556"/>
                <a:gd name="T11" fmla="*/ 430 h 2004"/>
                <a:gd name="T12" fmla="*/ 3377 w 3556"/>
                <a:gd name="T13" fmla="*/ 684 h 2004"/>
                <a:gd name="T14" fmla="*/ 3547 w 3556"/>
                <a:gd name="T15" fmla="*/ 1073 h 2004"/>
                <a:gd name="T16" fmla="*/ 3554 w 3556"/>
                <a:gd name="T17" fmla="*/ 1184 h 2004"/>
                <a:gd name="T18" fmla="*/ 3546 w 3556"/>
                <a:gd name="T19" fmla="*/ 1303 h 2004"/>
                <a:gd name="T20" fmla="*/ 3364 w 3556"/>
                <a:gd name="T21" fmla="*/ 1699 h 2004"/>
                <a:gd name="T22" fmla="*/ 2821 w 3556"/>
                <a:gd name="T23" fmla="*/ 1987 h 2004"/>
                <a:gd name="T24" fmla="*/ 2785 w 3556"/>
                <a:gd name="T25" fmla="*/ 2001 h 2004"/>
                <a:gd name="T26" fmla="*/ 2069 w 3556"/>
                <a:gd name="T27" fmla="*/ 2001 h 2004"/>
                <a:gd name="T28" fmla="*/ 2069 w 3556"/>
                <a:gd name="T29" fmla="*/ 1891 h 2004"/>
                <a:gd name="T30" fmla="*/ 2769 w 3556"/>
                <a:gd name="T31" fmla="*/ 1891 h 2004"/>
                <a:gd name="T32" fmla="*/ 2789 w 3556"/>
                <a:gd name="T33" fmla="*/ 1880 h 2004"/>
                <a:gd name="T34" fmla="*/ 3119 w 3556"/>
                <a:gd name="T35" fmla="*/ 1770 h 2004"/>
                <a:gd name="T36" fmla="*/ 3396 w 3556"/>
                <a:gd name="T37" fmla="*/ 1436 h 2004"/>
                <a:gd name="T38" fmla="*/ 3420 w 3556"/>
                <a:gd name="T39" fmla="*/ 1008 h 2004"/>
                <a:gd name="T40" fmla="*/ 3177 w 3556"/>
                <a:gd name="T41" fmla="*/ 644 h 2004"/>
                <a:gd name="T42" fmla="*/ 2761 w 3556"/>
                <a:gd name="T43" fmla="*/ 499 h 2004"/>
                <a:gd name="T44" fmla="*/ 2501 w 3556"/>
                <a:gd name="T45" fmla="*/ 547 h 2004"/>
                <a:gd name="T46" fmla="*/ 2428 w 3556"/>
                <a:gd name="T47" fmla="*/ 524 h 2004"/>
                <a:gd name="T48" fmla="*/ 2125 w 3556"/>
                <a:gd name="T49" fmla="*/ 231 h 2004"/>
                <a:gd name="T50" fmla="*/ 1473 w 3556"/>
                <a:gd name="T51" fmla="*/ 135 h 2004"/>
                <a:gd name="T52" fmla="*/ 1099 w 3556"/>
                <a:gd name="T53" fmla="*/ 326 h 2004"/>
                <a:gd name="T54" fmla="*/ 829 w 3556"/>
                <a:gd name="T55" fmla="*/ 736 h 2004"/>
                <a:gd name="T56" fmla="*/ 793 w 3556"/>
                <a:gd name="T57" fmla="*/ 777 h 2004"/>
                <a:gd name="T58" fmla="*/ 741 w 3556"/>
                <a:gd name="T59" fmla="*/ 776 h 2004"/>
                <a:gd name="T60" fmla="*/ 412 w 3556"/>
                <a:gd name="T61" fmla="*/ 839 h 2004"/>
                <a:gd name="T62" fmla="*/ 160 w 3556"/>
                <a:gd name="T63" fmla="*/ 1100 h 2004"/>
                <a:gd name="T64" fmla="*/ 115 w 3556"/>
                <a:gd name="T65" fmla="*/ 1396 h 2004"/>
                <a:gd name="T66" fmla="*/ 318 w 3556"/>
                <a:gd name="T67" fmla="*/ 1759 h 2004"/>
                <a:gd name="T68" fmla="*/ 573 w 3556"/>
                <a:gd name="T69" fmla="*/ 1876 h 2004"/>
                <a:gd name="T70" fmla="*/ 591 w 3556"/>
                <a:gd name="T71" fmla="*/ 1890 h 2004"/>
                <a:gd name="T72" fmla="*/ 1513 w 3556"/>
                <a:gd name="T73" fmla="*/ 1891 h 2004"/>
                <a:gd name="T74" fmla="*/ 1513 w 3556"/>
                <a:gd name="T75" fmla="*/ 2001 h 2004"/>
                <a:gd name="T76" fmla="*/ 573 w 3556"/>
                <a:gd name="T77" fmla="*/ 2001 h 2004"/>
                <a:gd name="T78" fmla="*/ 525 w 3556"/>
                <a:gd name="T79" fmla="*/ 1979 h 2004"/>
                <a:gd name="T80" fmla="*/ 231 w 3556"/>
                <a:gd name="T81" fmla="*/ 1830 h 2004"/>
                <a:gd name="T82" fmla="*/ 0 w 3556"/>
                <a:gd name="T83" fmla="*/ 1360 h 2004"/>
                <a:gd name="T84" fmla="*/ 0 w 3556"/>
                <a:gd name="T85" fmla="*/ 1288 h 2004"/>
                <a:gd name="T86" fmla="*/ 71 w 3556"/>
                <a:gd name="T87" fmla="*/ 1030 h 2004"/>
                <a:gd name="T88" fmla="*/ 378 w 3556"/>
                <a:gd name="T89" fmla="*/ 733 h 2004"/>
                <a:gd name="T90" fmla="*/ 734 w 3556"/>
                <a:gd name="T91" fmla="*/ 666 h 2004"/>
                <a:gd name="T92" fmla="*/ 740 w 3556"/>
                <a:gd name="T93" fmla="*/ 652 h 2004"/>
                <a:gd name="T94" fmla="*/ 1006 w 3556"/>
                <a:gd name="T95" fmla="*/ 261 h 2004"/>
                <a:gd name="T96" fmla="*/ 1581 w 3556"/>
                <a:gd name="T97" fmla="*/ 6 h 2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6" h="2004">
                  <a:moveTo>
                    <a:pt x="1581" y="6"/>
                  </a:moveTo>
                  <a:cubicBezTo>
                    <a:pt x="1630" y="0"/>
                    <a:pt x="1680" y="7"/>
                    <a:pt x="1729" y="3"/>
                  </a:cubicBezTo>
                  <a:cubicBezTo>
                    <a:pt x="1889" y="10"/>
                    <a:pt x="2048" y="57"/>
                    <a:pt x="2186" y="139"/>
                  </a:cubicBezTo>
                  <a:cubicBezTo>
                    <a:pt x="2297" y="204"/>
                    <a:pt x="2394" y="291"/>
                    <a:pt x="2472" y="393"/>
                  </a:cubicBezTo>
                  <a:cubicBezTo>
                    <a:pt x="2481" y="405"/>
                    <a:pt x="2490" y="418"/>
                    <a:pt x="2500" y="430"/>
                  </a:cubicBezTo>
                  <a:cubicBezTo>
                    <a:pt x="2665" y="371"/>
                    <a:pt x="2851" y="373"/>
                    <a:pt x="3017" y="430"/>
                  </a:cubicBezTo>
                  <a:cubicBezTo>
                    <a:pt x="3158" y="479"/>
                    <a:pt x="3284" y="568"/>
                    <a:pt x="3377" y="684"/>
                  </a:cubicBezTo>
                  <a:cubicBezTo>
                    <a:pt x="3468" y="795"/>
                    <a:pt x="3527" y="931"/>
                    <a:pt x="3547" y="1073"/>
                  </a:cubicBezTo>
                  <a:cubicBezTo>
                    <a:pt x="3552" y="1109"/>
                    <a:pt x="3556" y="1147"/>
                    <a:pt x="3554" y="1184"/>
                  </a:cubicBezTo>
                  <a:cubicBezTo>
                    <a:pt x="3556" y="1224"/>
                    <a:pt x="3552" y="1264"/>
                    <a:pt x="3546" y="1303"/>
                  </a:cubicBezTo>
                  <a:cubicBezTo>
                    <a:pt x="3524" y="1449"/>
                    <a:pt x="3459" y="1587"/>
                    <a:pt x="3364" y="1699"/>
                  </a:cubicBezTo>
                  <a:cubicBezTo>
                    <a:pt x="3229" y="1860"/>
                    <a:pt x="3030" y="1966"/>
                    <a:pt x="2821" y="1987"/>
                  </a:cubicBezTo>
                  <a:cubicBezTo>
                    <a:pt x="2807" y="1986"/>
                    <a:pt x="2800" y="2004"/>
                    <a:pt x="2785" y="2001"/>
                  </a:cubicBezTo>
                  <a:cubicBezTo>
                    <a:pt x="2546" y="2001"/>
                    <a:pt x="2307" y="2002"/>
                    <a:pt x="2069" y="2001"/>
                  </a:cubicBezTo>
                  <a:cubicBezTo>
                    <a:pt x="2069" y="1964"/>
                    <a:pt x="2068" y="1928"/>
                    <a:pt x="2069" y="1891"/>
                  </a:cubicBezTo>
                  <a:cubicBezTo>
                    <a:pt x="2302" y="1891"/>
                    <a:pt x="2536" y="1891"/>
                    <a:pt x="2769" y="1891"/>
                  </a:cubicBezTo>
                  <a:cubicBezTo>
                    <a:pt x="2779" y="1893"/>
                    <a:pt x="2781" y="1881"/>
                    <a:pt x="2789" y="1880"/>
                  </a:cubicBezTo>
                  <a:cubicBezTo>
                    <a:pt x="2906" y="1870"/>
                    <a:pt x="3020" y="1833"/>
                    <a:pt x="3119" y="1770"/>
                  </a:cubicBezTo>
                  <a:cubicBezTo>
                    <a:pt x="3243" y="1691"/>
                    <a:pt x="3342" y="1573"/>
                    <a:pt x="3396" y="1436"/>
                  </a:cubicBezTo>
                  <a:cubicBezTo>
                    <a:pt x="3451" y="1301"/>
                    <a:pt x="3458" y="1149"/>
                    <a:pt x="3420" y="1008"/>
                  </a:cubicBezTo>
                  <a:cubicBezTo>
                    <a:pt x="3381" y="865"/>
                    <a:pt x="3294" y="735"/>
                    <a:pt x="3177" y="644"/>
                  </a:cubicBezTo>
                  <a:cubicBezTo>
                    <a:pt x="3059" y="551"/>
                    <a:pt x="2911" y="499"/>
                    <a:pt x="2761" y="499"/>
                  </a:cubicBezTo>
                  <a:cubicBezTo>
                    <a:pt x="2672" y="498"/>
                    <a:pt x="2583" y="514"/>
                    <a:pt x="2501" y="547"/>
                  </a:cubicBezTo>
                  <a:cubicBezTo>
                    <a:pt x="2475" y="560"/>
                    <a:pt x="2442" y="549"/>
                    <a:pt x="2428" y="524"/>
                  </a:cubicBezTo>
                  <a:cubicBezTo>
                    <a:pt x="2352" y="405"/>
                    <a:pt x="2248" y="303"/>
                    <a:pt x="2125" y="231"/>
                  </a:cubicBezTo>
                  <a:cubicBezTo>
                    <a:pt x="1931" y="117"/>
                    <a:pt x="1692" y="82"/>
                    <a:pt x="1473" y="135"/>
                  </a:cubicBezTo>
                  <a:cubicBezTo>
                    <a:pt x="1336" y="168"/>
                    <a:pt x="1206" y="234"/>
                    <a:pt x="1099" y="326"/>
                  </a:cubicBezTo>
                  <a:cubicBezTo>
                    <a:pt x="973" y="434"/>
                    <a:pt x="877" y="577"/>
                    <a:pt x="829" y="736"/>
                  </a:cubicBezTo>
                  <a:cubicBezTo>
                    <a:pt x="824" y="754"/>
                    <a:pt x="811" y="771"/>
                    <a:pt x="793" y="777"/>
                  </a:cubicBezTo>
                  <a:cubicBezTo>
                    <a:pt x="776" y="783"/>
                    <a:pt x="758" y="778"/>
                    <a:pt x="741" y="776"/>
                  </a:cubicBezTo>
                  <a:cubicBezTo>
                    <a:pt x="628" y="762"/>
                    <a:pt x="512" y="786"/>
                    <a:pt x="412" y="839"/>
                  </a:cubicBezTo>
                  <a:cubicBezTo>
                    <a:pt x="303" y="896"/>
                    <a:pt x="213" y="989"/>
                    <a:pt x="160" y="1100"/>
                  </a:cubicBezTo>
                  <a:cubicBezTo>
                    <a:pt x="117" y="1191"/>
                    <a:pt x="101" y="1295"/>
                    <a:pt x="115" y="1396"/>
                  </a:cubicBezTo>
                  <a:cubicBezTo>
                    <a:pt x="134" y="1536"/>
                    <a:pt x="209" y="1668"/>
                    <a:pt x="318" y="1759"/>
                  </a:cubicBezTo>
                  <a:cubicBezTo>
                    <a:pt x="391" y="1819"/>
                    <a:pt x="479" y="1862"/>
                    <a:pt x="573" y="1876"/>
                  </a:cubicBezTo>
                  <a:cubicBezTo>
                    <a:pt x="582" y="1877"/>
                    <a:pt x="586" y="1885"/>
                    <a:pt x="591" y="1890"/>
                  </a:cubicBezTo>
                  <a:cubicBezTo>
                    <a:pt x="899" y="1892"/>
                    <a:pt x="1206" y="1890"/>
                    <a:pt x="1513" y="1891"/>
                  </a:cubicBezTo>
                  <a:cubicBezTo>
                    <a:pt x="1513" y="1928"/>
                    <a:pt x="1513" y="1964"/>
                    <a:pt x="1513" y="2001"/>
                  </a:cubicBezTo>
                  <a:cubicBezTo>
                    <a:pt x="1200" y="2002"/>
                    <a:pt x="886" y="2001"/>
                    <a:pt x="573" y="2001"/>
                  </a:cubicBezTo>
                  <a:cubicBezTo>
                    <a:pt x="553" y="2004"/>
                    <a:pt x="543" y="1981"/>
                    <a:pt x="525" y="1979"/>
                  </a:cubicBezTo>
                  <a:cubicBezTo>
                    <a:pt x="416" y="1957"/>
                    <a:pt x="314" y="1904"/>
                    <a:pt x="231" y="1830"/>
                  </a:cubicBezTo>
                  <a:cubicBezTo>
                    <a:pt x="96" y="1712"/>
                    <a:pt x="9" y="1539"/>
                    <a:pt x="0" y="1360"/>
                  </a:cubicBezTo>
                  <a:cubicBezTo>
                    <a:pt x="0" y="1336"/>
                    <a:pt x="0" y="1312"/>
                    <a:pt x="0" y="1288"/>
                  </a:cubicBezTo>
                  <a:cubicBezTo>
                    <a:pt x="5" y="1199"/>
                    <a:pt x="30" y="1110"/>
                    <a:pt x="71" y="1030"/>
                  </a:cubicBezTo>
                  <a:cubicBezTo>
                    <a:pt x="137" y="901"/>
                    <a:pt x="247" y="796"/>
                    <a:pt x="378" y="733"/>
                  </a:cubicBezTo>
                  <a:cubicBezTo>
                    <a:pt x="488" y="679"/>
                    <a:pt x="612" y="657"/>
                    <a:pt x="734" y="666"/>
                  </a:cubicBezTo>
                  <a:cubicBezTo>
                    <a:pt x="736" y="661"/>
                    <a:pt x="739" y="657"/>
                    <a:pt x="740" y="652"/>
                  </a:cubicBezTo>
                  <a:cubicBezTo>
                    <a:pt x="795" y="502"/>
                    <a:pt x="888" y="368"/>
                    <a:pt x="1006" y="261"/>
                  </a:cubicBezTo>
                  <a:cubicBezTo>
                    <a:pt x="1164" y="118"/>
                    <a:pt x="1369" y="26"/>
                    <a:pt x="158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79"/>
            <p:cNvSpPr>
              <a:spLocks/>
            </p:cNvSpPr>
            <p:nvPr/>
          </p:nvSpPr>
          <p:spPr bwMode="auto">
            <a:xfrm>
              <a:off x="5540375" y="3675063"/>
              <a:ext cx="1004888" cy="2052637"/>
            </a:xfrm>
            <a:custGeom>
              <a:avLst/>
              <a:gdLst>
                <a:gd name="T0" fmla="*/ 430 w 971"/>
                <a:gd name="T1" fmla="*/ 0 h 1993"/>
                <a:gd name="T2" fmla="*/ 540 w 971"/>
                <a:gd name="T3" fmla="*/ 0 h 1993"/>
                <a:gd name="T4" fmla="*/ 540 w 971"/>
                <a:gd name="T5" fmla="*/ 1764 h 1993"/>
                <a:gd name="T6" fmla="*/ 677 w 971"/>
                <a:gd name="T7" fmla="*/ 1613 h 1993"/>
                <a:gd name="T8" fmla="*/ 869 w 971"/>
                <a:gd name="T9" fmla="*/ 1398 h 1993"/>
                <a:gd name="T10" fmla="*/ 887 w 971"/>
                <a:gd name="T11" fmla="*/ 1380 h 1993"/>
                <a:gd name="T12" fmla="*/ 899 w 971"/>
                <a:gd name="T13" fmla="*/ 1387 h 1993"/>
                <a:gd name="T14" fmla="*/ 971 w 971"/>
                <a:gd name="T15" fmla="*/ 1451 h 1993"/>
                <a:gd name="T16" fmla="*/ 505 w 971"/>
                <a:gd name="T17" fmla="*/ 1970 h 1993"/>
                <a:gd name="T18" fmla="*/ 484 w 971"/>
                <a:gd name="T19" fmla="*/ 1993 h 1993"/>
                <a:gd name="T20" fmla="*/ 0 w 971"/>
                <a:gd name="T21" fmla="*/ 1452 h 1993"/>
                <a:gd name="T22" fmla="*/ 9 w 971"/>
                <a:gd name="T23" fmla="*/ 1442 h 1993"/>
                <a:gd name="T24" fmla="*/ 77 w 971"/>
                <a:gd name="T25" fmla="*/ 1382 h 1993"/>
                <a:gd name="T26" fmla="*/ 89 w 971"/>
                <a:gd name="T27" fmla="*/ 1386 h 1993"/>
                <a:gd name="T28" fmla="*/ 380 w 971"/>
                <a:gd name="T29" fmla="*/ 1711 h 1993"/>
                <a:gd name="T30" fmla="*/ 430 w 971"/>
                <a:gd name="T31" fmla="*/ 1764 h 1993"/>
                <a:gd name="T32" fmla="*/ 429 w 971"/>
                <a:gd name="T33" fmla="*/ 432 h 1993"/>
                <a:gd name="T34" fmla="*/ 430 w 971"/>
                <a:gd name="T35" fmla="*/ 0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1" h="1993">
                  <a:moveTo>
                    <a:pt x="430" y="0"/>
                  </a:moveTo>
                  <a:cubicBezTo>
                    <a:pt x="467" y="0"/>
                    <a:pt x="503" y="0"/>
                    <a:pt x="540" y="0"/>
                  </a:cubicBezTo>
                  <a:cubicBezTo>
                    <a:pt x="541" y="588"/>
                    <a:pt x="540" y="1176"/>
                    <a:pt x="540" y="1764"/>
                  </a:cubicBezTo>
                  <a:cubicBezTo>
                    <a:pt x="587" y="1715"/>
                    <a:pt x="631" y="1663"/>
                    <a:pt x="677" y="1613"/>
                  </a:cubicBezTo>
                  <a:cubicBezTo>
                    <a:pt x="741" y="1542"/>
                    <a:pt x="805" y="1470"/>
                    <a:pt x="869" y="1398"/>
                  </a:cubicBezTo>
                  <a:cubicBezTo>
                    <a:pt x="875" y="1392"/>
                    <a:pt x="880" y="1385"/>
                    <a:pt x="887" y="1380"/>
                  </a:cubicBezTo>
                  <a:cubicBezTo>
                    <a:pt x="892" y="1380"/>
                    <a:pt x="895" y="1385"/>
                    <a:pt x="899" y="1387"/>
                  </a:cubicBezTo>
                  <a:cubicBezTo>
                    <a:pt x="922" y="1409"/>
                    <a:pt x="947" y="1429"/>
                    <a:pt x="971" y="1451"/>
                  </a:cubicBezTo>
                  <a:cubicBezTo>
                    <a:pt x="816" y="1624"/>
                    <a:pt x="660" y="1797"/>
                    <a:pt x="505" y="1970"/>
                  </a:cubicBezTo>
                  <a:cubicBezTo>
                    <a:pt x="499" y="1978"/>
                    <a:pt x="492" y="1986"/>
                    <a:pt x="484" y="1993"/>
                  </a:cubicBezTo>
                  <a:cubicBezTo>
                    <a:pt x="323" y="1812"/>
                    <a:pt x="161" y="1632"/>
                    <a:pt x="0" y="1452"/>
                  </a:cubicBezTo>
                  <a:cubicBezTo>
                    <a:pt x="1" y="1447"/>
                    <a:pt x="6" y="1445"/>
                    <a:pt x="9" y="1442"/>
                  </a:cubicBezTo>
                  <a:cubicBezTo>
                    <a:pt x="32" y="1422"/>
                    <a:pt x="54" y="1402"/>
                    <a:pt x="77" y="1382"/>
                  </a:cubicBezTo>
                  <a:cubicBezTo>
                    <a:pt x="82" y="1377"/>
                    <a:pt x="86" y="1382"/>
                    <a:pt x="89" y="1386"/>
                  </a:cubicBezTo>
                  <a:cubicBezTo>
                    <a:pt x="186" y="1494"/>
                    <a:pt x="283" y="1602"/>
                    <a:pt x="380" y="1711"/>
                  </a:cubicBezTo>
                  <a:cubicBezTo>
                    <a:pt x="397" y="1728"/>
                    <a:pt x="412" y="1748"/>
                    <a:pt x="430" y="1764"/>
                  </a:cubicBezTo>
                  <a:cubicBezTo>
                    <a:pt x="429" y="1320"/>
                    <a:pt x="430" y="876"/>
                    <a:pt x="429" y="432"/>
                  </a:cubicBezTo>
                  <a:cubicBezTo>
                    <a:pt x="430" y="288"/>
                    <a:pt x="429" y="144"/>
                    <a:pt x="4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E47E03-1BA3-41B6-974B-B81222A90040}"/>
              </a:ext>
            </a:extLst>
          </p:cNvPr>
          <p:cNvSpPr txBox="1"/>
          <p:nvPr/>
        </p:nvSpPr>
        <p:spPr bwMode="auto">
          <a:xfrm>
            <a:off x="485223" y="2488690"/>
            <a:ext cx="8696878" cy="22529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针对优先级最高的目标开始讨论，开始头脑风暴：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产品面向的主要用户群是那些？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产品的潜在用户群有哪些？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  谁会为我们的产品付钱？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基于这些问题，罗列不同类型的用户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按照优先级排好，重要的用户放在上面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EBC63B8-1978-4050-AD25-870F06FB6B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2024062"/>
            <a:ext cx="524950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5262002"/>
      </p:ext>
    </p:extLst>
  </p:cSld>
  <p:clrMapOvr>
    <a:masterClrMapping/>
  </p:clrMapOvr>
  <p:transition advClick="0" advTm="300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0" y="0"/>
            <a:ext cx="3743325" cy="614323"/>
            <a:chOff x="0" y="0"/>
            <a:chExt cx="3743264" cy="614251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609590" cy="555560"/>
            </a:xfrm>
            <a:prstGeom prst="rect">
              <a:avLst/>
            </a:prstGeom>
            <a:solidFill>
              <a:srgbClr val="592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lt"/>
                </a:rPr>
                <a:t>3</a:t>
              </a:r>
              <a:endParaRPr lang="zh-CN" altLang="en-US" sz="2400" dirty="0">
                <a:latin typeface="+mj-lt"/>
              </a:endParaRPr>
            </a:p>
          </p:txBody>
        </p:sp>
        <p:sp>
          <p:nvSpPr>
            <p:cNvPr id="4" name="文本框 12"/>
            <p:cNvSpPr txBox="1">
              <a:spLocks noChangeArrowheads="1"/>
            </p:cNvSpPr>
            <p:nvPr/>
          </p:nvSpPr>
          <p:spPr bwMode="auto">
            <a:xfrm>
              <a:off x="572263" y="7851"/>
              <a:ext cx="2866978" cy="4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FFC000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创建用户故事地图步骤</a:t>
              </a:r>
            </a:p>
          </p:txBody>
        </p:sp>
        <p:sp>
          <p:nvSpPr>
            <p:cNvPr id="5" name="文本框 13"/>
            <p:cNvSpPr txBox="1">
              <a:spLocks noChangeArrowheads="1"/>
            </p:cNvSpPr>
            <p:nvPr/>
          </p:nvSpPr>
          <p:spPr bwMode="auto">
            <a:xfrm>
              <a:off x="559564" y="275737"/>
              <a:ext cx="3183700" cy="338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592A28"/>
                  </a:solidFill>
                </a:rPr>
                <a:t>How to build the user story map</a:t>
              </a:r>
              <a:endParaRPr lang="zh-CN" altLang="en-US" sz="1600" dirty="0">
                <a:solidFill>
                  <a:srgbClr val="592A28"/>
                </a:solidFill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351998" y="1226414"/>
            <a:ext cx="633551" cy="6080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5</a:t>
            </a:r>
            <a:endParaRPr lang="zh-CN" altLang="en-US" sz="3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365871" y="1268564"/>
            <a:ext cx="2615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</a:rPr>
              <a:t>深挖细节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13252" y="5551558"/>
            <a:ext cx="428022" cy="373318"/>
            <a:chOff x="4191000" y="2520950"/>
            <a:chExt cx="3676650" cy="3206750"/>
          </a:xfrm>
          <a:solidFill>
            <a:schemeClr val="bg1"/>
          </a:solidFill>
        </p:grpSpPr>
        <p:sp>
          <p:nvSpPr>
            <p:cNvPr id="28" name="Freeform 78"/>
            <p:cNvSpPr>
              <a:spLocks/>
            </p:cNvSpPr>
            <p:nvPr/>
          </p:nvSpPr>
          <p:spPr bwMode="auto">
            <a:xfrm>
              <a:off x="4191000" y="2520950"/>
              <a:ext cx="3676650" cy="2063750"/>
            </a:xfrm>
            <a:custGeom>
              <a:avLst/>
              <a:gdLst>
                <a:gd name="T0" fmla="*/ 1581 w 3556"/>
                <a:gd name="T1" fmla="*/ 6 h 2004"/>
                <a:gd name="T2" fmla="*/ 1729 w 3556"/>
                <a:gd name="T3" fmla="*/ 3 h 2004"/>
                <a:gd name="T4" fmla="*/ 2186 w 3556"/>
                <a:gd name="T5" fmla="*/ 139 h 2004"/>
                <a:gd name="T6" fmla="*/ 2472 w 3556"/>
                <a:gd name="T7" fmla="*/ 393 h 2004"/>
                <a:gd name="T8" fmla="*/ 2500 w 3556"/>
                <a:gd name="T9" fmla="*/ 430 h 2004"/>
                <a:gd name="T10" fmla="*/ 3017 w 3556"/>
                <a:gd name="T11" fmla="*/ 430 h 2004"/>
                <a:gd name="T12" fmla="*/ 3377 w 3556"/>
                <a:gd name="T13" fmla="*/ 684 h 2004"/>
                <a:gd name="T14" fmla="*/ 3547 w 3556"/>
                <a:gd name="T15" fmla="*/ 1073 h 2004"/>
                <a:gd name="T16" fmla="*/ 3554 w 3556"/>
                <a:gd name="T17" fmla="*/ 1184 h 2004"/>
                <a:gd name="T18" fmla="*/ 3546 w 3556"/>
                <a:gd name="T19" fmla="*/ 1303 h 2004"/>
                <a:gd name="T20" fmla="*/ 3364 w 3556"/>
                <a:gd name="T21" fmla="*/ 1699 h 2004"/>
                <a:gd name="T22" fmla="*/ 2821 w 3556"/>
                <a:gd name="T23" fmla="*/ 1987 h 2004"/>
                <a:gd name="T24" fmla="*/ 2785 w 3556"/>
                <a:gd name="T25" fmla="*/ 2001 h 2004"/>
                <a:gd name="T26" fmla="*/ 2069 w 3556"/>
                <a:gd name="T27" fmla="*/ 2001 h 2004"/>
                <a:gd name="T28" fmla="*/ 2069 w 3556"/>
                <a:gd name="T29" fmla="*/ 1891 h 2004"/>
                <a:gd name="T30" fmla="*/ 2769 w 3556"/>
                <a:gd name="T31" fmla="*/ 1891 h 2004"/>
                <a:gd name="T32" fmla="*/ 2789 w 3556"/>
                <a:gd name="T33" fmla="*/ 1880 h 2004"/>
                <a:gd name="T34" fmla="*/ 3119 w 3556"/>
                <a:gd name="T35" fmla="*/ 1770 h 2004"/>
                <a:gd name="T36" fmla="*/ 3396 w 3556"/>
                <a:gd name="T37" fmla="*/ 1436 h 2004"/>
                <a:gd name="T38" fmla="*/ 3420 w 3556"/>
                <a:gd name="T39" fmla="*/ 1008 h 2004"/>
                <a:gd name="T40" fmla="*/ 3177 w 3556"/>
                <a:gd name="T41" fmla="*/ 644 h 2004"/>
                <a:gd name="T42" fmla="*/ 2761 w 3556"/>
                <a:gd name="T43" fmla="*/ 499 h 2004"/>
                <a:gd name="T44" fmla="*/ 2501 w 3556"/>
                <a:gd name="T45" fmla="*/ 547 h 2004"/>
                <a:gd name="T46" fmla="*/ 2428 w 3556"/>
                <a:gd name="T47" fmla="*/ 524 h 2004"/>
                <a:gd name="T48" fmla="*/ 2125 w 3556"/>
                <a:gd name="T49" fmla="*/ 231 h 2004"/>
                <a:gd name="T50" fmla="*/ 1473 w 3556"/>
                <a:gd name="T51" fmla="*/ 135 h 2004"/>
                <a:gd name="T52" fmla="*/ 1099 w 3556"/>
                <a:gd name="T53" fmla="*/ 326 h 2004"/>
                <a:gd name="T54" fmla="*/ 829 w 3556"/>
                <a:gd name="T55" fmla="*/ 736 h 2004"/>
                <a:gd name="T56" fmla="*/ 793 w 3556"/>
                <a:gd name="T57" fmla="*/ 777 h 2004"/>
                <a:gd name="T58" fmla="*/ 741 w 3556"/>
                <a:gd name="T59" fmla="*/ 776 h 2004"/>
                <a:gd name="T60" fmla="*/ 412 w 3556"/>
                <a:gd name="T61" fmla="*/ 839 h 2004"/>
                <a:gd name="T62" fmla="*/ 160 w 3556"/>
                <a:gd name="T63" fmla="*/ 1100 h 2004"/>
                <a:gd name="T64" fmla="*/ 115 w 3556"/>
                <a:gd name="T65" fmla="*/ 1396 h 2004"/>
                <a:gd name="T66" fmla="*/ 318 w 3556"/>
                <a:gd name="T67" fmla="*/ 1759 h 2004"/>
                <a:gd name="T68" fmla="*/ 573 w 3556"/>
                <a:gd name="T69" fmla="*/ 1876 h 2004"/>
                <a:gd name="T70" fmla="*/ 591 w 3556"/>
                <a:gd name="T71" fmla="*/ 1890 h 2004"/>
                <a:gd name="T72" fmla="*/ 1513 w 3556"/>
                <a:gd name="T73" fmla="*/ 1891 h 2004"/>
                <a:gd name="T74" fmla="*/ 1513 w 3556"/>
                <a:gd name="T75" fmla="*/ 2001 h 2004"/>
                <a:gd name="T76" fmla="*/ 573 w 3556"/>
                <a:gd name="T77" fmla="*/ 2001 h 2004"/>
                <a:gd name="T78" fmla="*/ 525 w 3556"/>
                <a:gd name="T79" fmla="*/ 1979 h 2004"/>
                <a:gd name="T80" fmla="*/ 231 w 3556"/>
                <a:gd name="T81" fmla="*/ 1830 h 2004"/>
                <a:gd name="T82" fmla="*/ 0 w 3556"/>
                <a:gd name="T83" fmla="*/ 1360 h 2004"/>
                <a:gd name="T84" fmla="*/ 0 w 3556"/>
                <a:gd name="T85" fmla="*/ 1288 h 2004"/>
                <a:gd name="T86" fmla="*/ 71 w 3556"/>
                <a:gd name="T87" fmla="*/ 1030 h 2004"/>
                <a:gd name="T88" fmla="*/ 378 w 3556"/>
                <a:gd name="T89" fmla="*/ 733 h 2004"/>
                <a:gd name="T90" fmla="*/ 734 w 3556"/>
                <a:gd name="T91" fmla="*/ 666 h 2004"/>
                <a:gd name="T92" fmla="*/ 740 w 3556"/>
                <a:gd name="T93" fmla="*/ 652 h 2004"/>
                <a:gd name="T94" fmla="*/ 1006 w 3556"/>
                <a:gd name="T95" fmla="*/ 261 h 2004"/>
                <a:gd name="T96" fmla="*/ 1581 w 3556"/>
                <a:gd name="T97" fmla="*/ 6 h 2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6" h="2004">
                  <a:moveTo>
                    <a:pt x="1581" y="6"/>
                  </a:moveTo>
                  <a:cubicBezTo>
                    <a:pt x="1630" y="0"/>
                    <a:pt x="1680" y="7"/>
                    <a:pt x="1729" y="3"/>
                  </a:cubicBezTo>
                  <a:cubicBezTo>
                    <a:pt x="1889" y="10"/>
                    <a:pt x="2048" y="57"/>
                    <a:pt x="2186" y="139"/>
                  </a:cubicBezTo>
                  <a:cubicBezTo>
                    <a:pt x="2297" y="204"/>
                    <a:pt x="2394" y="291"/>
                    <a:pt x="2472" y="393"/>
                  </a:cubicBezTo>
                  <a:cubicBezTo>
                    <a:pt x="2481" y="405"/>
                    <a:pt x="2490" y="418"/>
                    <a:pt x="2500" y="430"/>
                  </a:cubicBezTo>
                  <a:cubicBezTo>
                    <a:pt x="2665" y="371"/>
                    <a:pt x="2851" y="373"/>
                    <a:pt x="3017" y="430"/>
                  </a:cubicBezTo>
                  <a:cubicBezTo>
                    <a:pt x="3158" y="479"/>
                    <a:pt x="3284" y="568"/>
                    <a:pt x="3377" y="684"/>
                  </a:cubicBezTo>
                  <a:cubicBezTo>
                    <a:pt x="3468" y="795"/>
                    <a:pt x="3527" y="931"/>
                    <a:pt x="3547" y="1073"/>
                  </a:cubicBezTo>
                  <a:cubicBezTo>
                    <a:pt x="3552" y="1109"/>
                    <a:pt x="3556" y="1147"/>
                    <a:pt x="3554" y="1184"/>
                  </a:cubicBezTo>
                  <a:cubicBezTo>
                    <a:pt x="3556" y="1224"/>
                    <a:pt x="3552" y="1264"/>
                    <a:pt x="3546" y="1303"/>
                  </a:cubicBezTo>
                  <a:cubicBezTo>
                    <a:pt x="3524" y="1449"/>
                    <a:pt x="3459" y="1587"/>
                    <a:pt x="3364" y="1699"/>
                  </a:cubicBezTo>
                  <a:cubicBezTo>
                    <a:pt x="3229" y="1860"/>
                    <a:pt x="3030" y="1966"/>
                    <a:pt x="2821" y="1987"/>
                  </a:cubicBezTo>
                  <a:cubicBezTo>
                    <a:pt x="2807" y="1986"/>
                    <a:pt x="2800" y="2004"/>
                    <a:pt x="2785" y="2001"/>
                  </a:cubicBezTo>
                  <a:cubicBezTo>
                    <a:pt x="2546" y="2001"/>
                    <a:pt x="2307" y="2002"/>
                    <a:pt x="2069" y="2001"/>
                  </a:cubicBezTo>
                  <a:cubicBezTo>
                    <a:pt x="2069" y="1964"/>
                    <a:pt x="2068" y="1928"/>
                    <a:pt x="2069" y="1891"/>
                  </a:cubicBezTo>
                  <a:cubicBezTo>
                    <a:pt x="2302" y="1891"/>
                    <a:pt x="2536" y="1891"/>
                    <a:pt x="2769" y="1891"/>
                  </a:cubicBezTo>
                  <a:cubicBezTo>
                    <a:pt x="2779" y="1893"/>
                    <a:pt x="2781" y="1881"/>
                    <a:pt x="2789" y="1880"/>
                  </a:cubicBezTo>
                  <a:cubicBezTo>
                    <a:pt x="2906" y="1870"/>
                    <a:pt x="3020" y="1833"/>
                    <a:pt x="3119" y="1770"/>
                  </a:cubicBezTo>
                  <a:cubicBezTo>
                    <a:pt x="3243" y="1691"/>
                    <a:pt x="3342" y="1573"/>
                    <a:pt x="3396" y="1436"/>
                  </a:cubicBezTo>
                  <a:cubicBezTo>
                    <a:pt x="3451" y="1301"/>
                    <a:pt x="3458" y="1149"/>
                    <a:pt x="3420" y="1008"/>
                  </a:cubicBezTo>
                  <a:cubicBezTo>
                    <a:pt x="3381" y="865"/>
                    <a:pt x="3294" y="735"/>
                    <a:pt x="3177" y="644"/>
                  </a:cubicBezTo>
                  <a:cubicBezTo>
                    <a:pt x="3059" y="551"/>
                    <a:pt x="2911" y="499"/>
                    <a:pt x="2761" y="499"/>
                  </a:cubicBezTo>
                  <a:cubicBezTo>
                    <a:pt x="2672" y="498"/>
                    <a:pt x="2583" y="514"/>
                    <a:pt x="2501" y="547"/>
                  </a:cubicBezTo>
                  <a:cubicBezTo>
                    <a:pt x="2475" y="560"/>
                    <a:pt x="2442" y="549"/>
                    <a:pt x="2428" y="524"/>
                  </a:cubicBezTo>
                  <a:cubicBezTo>
                    <a:pt x="2352" y="405"/>
                    <a:pt x="2248" y="303"/>
                    <a:pt x="2125" y="231"/>
                  </a:cubicBezTo>
                  <a:cubicBezTo>
                    <a:pt x="1931" y="117"/>
                    <a:pt x="1692" y="82"/>
                    <a:pt x="1473" y="135"/>
                  </a:cubicBezTo>
                  <a:cubicBezTo>
                    <a:pt x="1336" y="168"/>
                    <a:pt x="1206" y="234"/>
                    <a:pt x="1099" y="326"/>
                  </a:cubicBezTo>
                  <a:cubicBezTo>
                    <a:pt x="973" y="434"/>
                    <a:pt x="877" y="577"/>
                    <a:pt x="829" y="736"/>
                  </a:cubicBezTo>
                  <a:cubicBezTo>
                    <a:pt x="824" y="754"/>
                    <a:pt x="811" y="771"/>
                    <a:pt x="793" y="777"/>
                  </a:cubicBezTo>
                  <a:cubicBezTo>
                    <a:pt x="776" y="783"/>
                    <a:pt x="758" y="778"/>
                    <a:pt x="741" y="776"/>
                  </a:cubicBezTo>
                  <a:cubicBezTo>
                    <a:pt x="628" y="762"/>
                    <a:pt x="512" y="786"/>
                    <a:pt x="412" y="839"/>
                  </a:cubicBezTo>
                  <a:cubicBezTo>
                    <a:pt x="303" y="896"/>
                    <a:pt x="213" y="989"/>
                    <a:pt x="160" y="1100"/>
                  </a:cubicBezTo>
                  <a:cubicBezTo>
                    <a:pt x="117" y="1191"/>
                    <a:pt x="101" y="1295"/>
                    <a:pt x="115" y="1396"/>
                  </a:cubicBezTo>
                  <a:cubicBezTo>
                    <a:pt x="134" y="1536"/>
                    <a:pt x="209" y="1668"/>
                    <a:pt x="318" y="1759"/>
                  </a:cubicBezTo>
                  <a:cubicBezTo>
                    <a:pt x="391" y="1819"/>
                    <a:pt x="479" y="1862"/>
                    <a:pt x="573" y="1876"/>
                  </a:cubicBezTo>
                  <a:cubicBezTo>
                    <a:pt x="582" y="1877"/>
                    <a:pt x="586" y="1885"/>
                    <a:pt x="591" y="1890"/>
                  </a:cubicBezTo>
                  <a:cubicBezTo>
                    <a:pt x="899" y="1892"/>
                    <a:pt x="1206" y="1890"/>
                    <a:pt x="1513" y="1891"/>
                  </a:cubicBezTo>
                  <a:cubicBezTo>
                    <a:pt x="1513" y="1928"/>
                    <a:pt x="1513" y="1964"/>
                    <a:pt x="1513" y="2001"/>
                  </a:cubicBezTo>
                  <a:cubicBezTo>
                    <a:pt x="1200" y="2002"/>
                    <a:pt x="886" y="2001"/>
                    <a:pt x="573" y="2001"/>
                  </a:cubicBezTo>
                  <a:cubicBezTo>
                    <a:pt x="553" y="2004"/>
                    <a:pt x="543" y="1981"/>
                    <a:pt x="525" y="1979"/>
                  </a:cubicBezTo>
                  <a:cubicBezTo>
                    <a:pt x="416" y="1957"/>
                    <a:pt x="314" y="1904"/>
                    <a:pt x="231" y="1830"/>
                  </a:cubicBezTo>
                  <a:cubicBezTo>
                    <a:pt x="96" y="1712"/>
                    <a:pt x="9" y="1539"/>
                    <a:pt x="0" y="1360"/>
                  </a:cubicBezTo>
                  <a:cubicBezTo>
                    <a:pt x="0" y="1336"/>
                    <a:pt x="0" y="1312"/>
                    <a:pt x="0" y="1288"/>
                  </a:cubicBezTo>
                  <a:cubicBezTo>
                    <a:pt x="5" y="1199"/>
                    <a:pt x="30" y="1110"/>
                    <a:pt x="71" y="1030"/>
                  </a:cubicBezTo>
                  <a:cubicBezTo>
                    <a:pt x="137" y="901"/>
                    <a:pt x="247" y="796"/>
                    <a:pt x="378" y="733"/>
                  </a:cubicBezTo>
                  <a:cubicBezTo>
                    <a:pt x="488" y="679"/>
                    <a:pt x="612" y="657"/>
                    <a:pt x="734" y="666"/>
                  </a:cubicBezTo>
                  <a:cubicBezTo>
                    <a:pt x="736" y="661"/>
                    <a:pt x="739" y="657"/>
                    <a:pt x="740" y="652"/>
                  </a:cubicBezTo>
                  <a:cubicBezTo>
                    <a:pt x="795" y="502"/>
                    <a:pt x="888" y="368"/>
                    <a:pt x="1006" y="261"/>
                  </a:cubicBezTo>
                  <a:cubicBezTo>
                    <a:pt x="1164" y="118"/>
                    <a:pt x="1369" y="26"/>
                    <a:pt x="158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79"/>
            <p:cNvSpPr>
              <a:spLocks/>
            </p:cNvSpPr>
            <p:nvPr/>
          </p:nvSpPr>
          <p:spPr bwMode="auto">
            <a:xfrm>
              <a:off x="5540375" y="3675063"/>
              <a:ext cx="1004888" cy="2052637"/>
            </a:xfrm>
            <a:custGeom>
              <a:avLst/>
              <a:gdLst>
                <a:gd name="T0" fmla="*/ 430 w 971"/>
                <a:gd name="T1" fmla="*/ 0 h 1993"/>
                <a:gd name="T2" fmla="*/ 540 w 971"/>
                <a:gd name="T3" fmla="*/ 0 h 1993"/>
                <a:gd name="T4" fmla="*/ 540 w 971"/>
                <a:gd name="T5" fmla="*/ 1764 h 1993"/>
                <a:gd name="T6" fmla="*/ 677 w 971"/>
                <a:gd name="T7" fmla="*/ 1613 h 1993"/>
                <a:gd name="T8" fmla="*/ 869 w 971"/>
                <a:gd name="T9" fmla="*/ 1398 h 1993"/>
                <a:gd name="T10" fmla="*/ 887 w 971"/>
                <a:gd name="T11" fmla="*/ 1380 h 1993"/>
                <a:gd name="T12" fmla="*/ 899 w 971"/>
                <a:gd name="T13" fmla="*/ 1387 h 1993"/>
                <a:gd name="T14" fmla="*/ 971 w 971"/>
                <a:gd name="T15" fmla="*/ 1451 h 1993"/>
                <a:gd name="T16" fmla="*/ 505 w 971"/>
                <a:gd name="T17" fmla="*/ 1970 h 1993"/>
                <a:gd name="T18" fmla="*/ 484 w 971"/>
                <a:gd name="T19" fmla="*/ 1993 h 1993"/>
                <a:gd name="T20" fmla="*/ 0 w 971"/>
                <a:gd name="T21" fmla="*/ 1452 h 1993"/>
                <a:gd name="T22" fmla="*/ 9 w 971"/>
                <a:gd name="T23" fmla="*/ 1442 h 1993"/>
                <a:gd name="T24" fmla="*/ 77 w 971"/>
                <a:gd name="T25" fmla="*/ 1382 h 1993"/>
                <a:gd name="T26" fmla="*/ 89 w 971"/>
                <a:gd name="T27" fmla="*/ 1386 h 1993"/>
                <a:gd name="T28" fmla="*/ 380 w 971"/>
                <a:gd name="T29" fmla="*/ 1711 h 1993"/>
                <a:gd name="T30" fmla="*/ 430 w 971"/>
                <a:gd name="T31" fmla="*/ 1764 h 1993"/>
                <a:gd name="T32" fmla="*/ 429 w 971"/>
                <a:gd name="T33" fmla="*/ 432 h 1993"/>
                <a:gd name="T34" fmla="*/ 430 w 971"/>
                <a:gd name="T35" fmla="*/ 0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1" h="1993">
                  <a:moveTo>
                    <a:pt x="430" y="0"/>
                  </a:moveTo>
                  <a:cubicBezTo>
                    <a:pt x="467" y="0"/>
                    <a:pt x="503" y="0"/>
                    <a:pt x="540" y="0"/>
                  </a:cubicBezTo>
                  <a:cubicBezTo>
                    <a:pt x="541" y="588"/>
                    <a:pt x="540" y="1176"/>
                    <a:pt x="540" y="1764"/>
                  </a:cubicBezTo>
                  <a:cubicBezTo>
                    <a:pt x="587" y="1715"/>
                    <a:pt x="631" y="1663"/>
                    <a:pt x="677" y="1613"/>
                  </a:cubicBezTo>
                  <a:cubicBezTo>
                    <a:pt x="741" y="1542"/>
                    <a:pt x="805" y="1470"/>
                    <a:pt x="869" y="1398"/>
                  </a:cubicBezTo>
                  <a:cubicBezTo>
                    <a:pt x="875" y="1392"/>
                    <a:pt x="880" y="1385"/>
                    <a:pt x="887" y="1380"/>
                  </a:cubicBezTo>
                  <a:cubicBezTo>
                    <a:pt x="892" y="1380"/>
                    <a:pt x="895" y="1385"/>
                    <a:pt x="899" y="1387"/>
                  </a:cubicBezTo>
                  <a:cubicBezTo>
                    <a:pt x="922" y="1409"/>
                    <a:pt x="947" y="1429"/>
                    <a:pt x="971" y="1451"/>
                  </a:cubicBezTo>
                  <a:cubicBezTo>
                    <a:pt x="816" y="1624"/>
                    <a:pt x="660" y="1797"/>
                    <a:pt x="505" y="1970"/>
                  </a:cubicBezTo>
                  <a:cubicBezTo>
                    <a:pt x="499" y="1978"/>
                    <a:pt x="492" y="1986"/>
                    <a:pt x="484" y="1993"/>
                  </a:cubicBezTo>
                  <a:cubicBezTo>
                    <a:pt x="323" y="1812"/>
                    <a:pt x="161" y="1632"/>
                    <a:pt x="0" y="1452"/>
                  </a:cubicBezTo>
                  <a:cubicBezTo>
                    <a:pt x="1" y="1447"/>
                    <a:pt x="6" y="1445"/>
                    <a:pt x="9" y="1442"/>
                  </a:cubicBezTo>
                  <a:cubicBezTo>
                    <a:pt x="32" y="1422"/>
                    <a:pt x="54" y="1402"/>
                    <a:pt x="77" y="1382"/>
                  </a:cubicBezTo>
                  <a:cubicBezTo>
                    <a:pt x="82" y="1377"/>
                    <a:pt x="86" y="1382"/>
                    <a:pt x="89" y="1386"/>
                  </a:cubicBezTo>
                  <a:cubicBezTo>
                    <a:pt x="186" y="1494"/>
                    <a:pt x="283" y="1602"/>
                    <a:pt x="380" y="1711"/>
                  </a:cubicBezTo>
                  <a:cubicBezTo>
                    <a:pt x="397" y="1728"/>
                    <a:pt x="412" y="1748"/>
                    <a:pt x="430" y="1764"/>
                  </a:cubicBezTo>
                  <a:cubicBezTo>
                    <a:pt x="429" y="1320"/>
                    <a:pt x="430" y="876"/>
                    <a:pt x="429" y="432"/>
                  </a:cubicBezTo>
                  <a:cubicBezTo>
                    <a:pt x="430" y="288"/>
                    <a:pt x="429" y="144"/>
                    <a:pt x="4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E47E03-1BA3-41B6-974B-B81222A90040}"/>
              </a:ext>
            </a:extLst>
          </p:cNvPr>
          <p:cNvSpPr txBox="1"/>
          <p:nvPr/>
        </p:nvSpPr>
        <p:spPr bwMode="auto">
          <a:xfrm>
            <a:off x="713252" y="2651543"/>
            <a:ext cx="8696878" cy="29380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在每个用户任务下面添加更加细节的用户故事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仍然建议使用静默头脑风暴的模式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……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用户在这一步具体要做什么事情？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用户在这一步还有其他选择么？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如何做才能更符合用户的习惯？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出现问题时如何解决？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……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71ED2E4-5F8B-40AB-92E6-BA4BA0E1866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8300" y="1530174"/>
            <a:ext cx="6640048" cy="391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2681445"/>
      </p:ext>
    </p:extLst>
  </p:cSld>
  <p:clrMapOvr>
    <a:masterClrMapping/>
  </p:clrMapOvr>
  <p:transition advClick="0" advTm="300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0" y="0"/>
            <a:ext cx="3743325" cy="614323"/>
            <a:chOff x="0" y="0"/>
            <a:chExt cx="3743264" cy="614251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609590" cy="555560"/>
            </a:xfrm>
            <a:prstGeom prst="rect">
              <a:avLst/>
            </a:prstGeom>
            <a:solidFill>
              <a:srgbClr val="592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lt"/>
                </a:rPr>
                <a:t>3</a:t>
              </a:r>
              <a:endParaRPr lang="zh-CN" altLang="en-US" sz="2400" dirty="0">
                <a:latin typeface="+mj-lt"/>
              </a:endParaRPr>
            </a:p>
          </p:txBody>
        </p:sp>
        <p:sp>
          <p:nvSpPr>
            <p:cNvPr id="4" name="文本框 12"/>
            <p:cNvSpPr txBox="1">
              <a:spLocks noChangeArrowheads="1"/>
            </p:cNvSpPr>
            <p:nvPr/>
          </p:nvSpPr>
          <p:spPr bwMode="auto">
            <a:xfrm>
              <a:off x="572263" y="7851"/>
              <a:ext cx="2866978" cy="4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FFC000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创建用户故事地图步骤</a:t>
              </a:r>
            </a:p>
          </p:txBody>
        </p:sp>
        <p:sp>
          <p:nvSpPr>
            <p:cNvPr id="5" name="文本框 13"/>
            <p:cNvSpPr txBox="1">
              <a:spLocks noChangeArrowheads="1"/>
            </p:cNvSpPr>
            <p:nvPr/>
          </p:nvSpPr>
          <p:spPr bwMode="auto">
            <a:xfrm>
              <a:off x="559564" y="275737"/>
              <a:ext cx="3183700" cy="338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592A28"/>
                  </a:solidFill>
                </a:rPr>
                <a:t>How to build the user story map</a:t>
              </a:r>
              <a:endParaRPr lang="zh-CN" altLang="en-US" sz="1600" dirty="0">
                <a:solidFill>
                  <a:srgbClr val="592A28"/>
                </a:solidFill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351998" y="1226414"/>
            <a:ext cx="633551" cy="6080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6</a:t>
            </a:r>
            <a:endParaRPr lang="zh-CN" altLang="en-US" sz="3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365871" y="1268564"/>
            <a:ext cx="360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ea"/>
              </a:rPr>
              <a:t>划分</a:t>
            </a:r>
            <a:r>
              <a:rPr lang="en-US" altLang="zh-CN" sz="2800" dirty="0">
                <a:latin typeface="+mj-ea"/>
              </a:rPr>
              <a:t>MVP</a:t>
            </a:r>
            <a:r>
              <a:rPr lang="zh-CN" altLang="en-US" sz="2800" dirty="0">
                <a:latin typeface="+mj-ea"/>
              </a:rPr>
              <a:t>发布计划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13252" y="5551558"/>
            <a:ext cx="428022" cy="373318"/>
            <a:chOff x="4191000" y="2520950"/>
            <a:chExt cx="3676650" cy="3206750"/>
          </a:xfrm>
          <a:solidFill>
            <a:schemeClr val="bg1"/>
          </a:solidFill>
        </p:grpSpPr>
        <p:sp>
          <p:nvSpPr>
            <p:cNvPr id="28" name="Freeform 78"/>
            <p:cNvSpPr>
              <a:spLocks/>
            </p:cNvSpPr>
            <p:nvPr/>
          </p:nvSpPr>
          <p:spPr bwMode="auto">
            <a:xfrm>
              <a:off x="4191000" y="2520950"/>
              <a:ext cx="3676650" cy="2063750"/>
            </a:xfrm>
            <a:custGeom>
              <a:avLst/>
              <a:gdLst>
                <a:gd name="T0" fmla="*/ 1581 w 3556"/>
                <a:gd name="T1" fmla="*/ 6 h 2004"/>
                <a:gd name="T2" fmla="*/ 1729 w 3556"/>
                <a:gd name="T3" fmla="*/ 3 h 2004"/>
                <a:gd name="T4" fmla="*/ 2186 w 3556"/>
                <a:gd name="T5" fmla="*/ 139 h 2004"/>
                <a:gd name="T6" fmla="*/ 2472 w 3556"/>
                <a:gd name="T7" fmla="*/ 393 h 2004"/>
                <a:gd name="T8" fmla="*/ 2500 w 3556"/>
                <a:gd name="T9" fmla="*/ 430 h 2004"/>
                <a:gd name="T10" fmla="*/ 3017 w 3556"/>
                <a:gd name="T11" fmla="*/ 430 h 2004"/>
                <a:gd name="T12" fmla="*/ 3377 w 3556"/>
                <a:gd name="T13" fmla="*/ 684 h 2004"/>
                <a:gd name="T14" fmla="*/ 3547 w 3556"/>
                <a:gd name="T15" fmla="*/ 1073 h 2004"/>
                <a:gd name="T16" fmla="*/ 3554 w 3556"/>
                <a:gd name="T17" fmla="*/ 1184 h 2004"/>
                <a:gd name="T18" fmla="*/ 3546 w 3556"/>
                <a:gd name="T19" fmla="*/ 1303 h 2004"/>
                <a:gd name="T20" fmla="*/ 3364 w 3556"/>
                <a:gd name="T21" fmla="*/ 1699 h 2004"/>
                <a:gd name="T22" fmla="*/ 2821 w 3556"/>
                <a:gd name="T23" fmla="*/ 1987 h 2004"/>
                <a:gd name="T24" fmla="*/ 2785 w 3556"/>
                <a:gd name="T25" fmla="*/ 2001 h 2004"/>
                <a:gd name="T26" fmla="*/ 2069 w 3556"/>
                <a:gd name="T27" fmla="*/ 2001 h 2004"/>
                <a:gd name="T28" fmla="*/ 2069 w 3556"/>
                <a:gd name="T29" fmla="*/ 1891 h 2004"/>
                <a:gd name="T30" fmla="*/ 2769 w 3556"/>
                <a:gd name="T31" fmla="*/ 1891 h 2004"/>
                <a:gd name="T32" fmla="*/ 2789 w 3556"/>
                <a:gd name="T33" fmla="*/ 1880 h 2004"/>
                <a:gd name="T34" fmla="*/ 3119 w 3556"/>
                <a:gd name="T35" fmla="*/ 1770 h 2004"/>
                <a:gd name="T36" fmla="*/ 3396 w 3556"/>
                <a:gd name="T37" fmla="*/ 1436 h 2004"/>
                <a:gd name="T38" fmla="*/ 3420 w 3556"/>
                <a:gd name="T39" fmla="*/ 1008 h 2004"/>
                <a:gd name="T40" fmla="*/ 3177 w 3556"/>
                <a:gd name="T41" fmla="*/ 644 h 2004"/>
                <a:gd name="T42" fmla="*/ 2761 w 3556"/>
                <a:gd name="T43" fmla="*/ 499 h 2004"/>
                <a:gd name="T44" fmla="*/ 2501 w 3556"/>
                <a:gd name="T45" fmla="*/ 547 h 2004"/>
                <a:gd name="T46" fmla="*/ 2428 w 3556"/>
                <a:gd name="T47" fmla="*/ 524 h 2004"/>
                <a:gd name="T48" fmla="*/ 2125 w 3556"/>
                <a:gd name="T49" fmla="*/ 231 h 2004"/>
                <a:gd name="T50" fmla="*/ 1473 w 3556"/>
                <a:gd name="T51" fmla="*/ 135 h 2004"/>
                <a:gd name="T52" fmla="*/ 1099 w 3556"/>
                <a:gd name="T53" fmla="*/ 326 h 2004"/>
                <a:gd name="T54" fmla="*/ 829 w 3556"/>
                <a:gd name="T55" fmla="*/ 736 h 2004"/>
                <a:gd name="T56" fmla="*/ 793 w 3556"/>
                <a:gd name="T57" fmla="*/ 777 h 2004"/>
                <a:gd name="T58" fmla="*/ 741 w 3556"/>
                <a:gd name="T59" fmla="*/ 776 h 2004"/>
                <a:gd name="T60" fmla="*/ 412 w 3556"/>
                <a:gd name="T61" fmla="*/ 839 h 2004"/>
                <a:gd name="T62" fmla="*/ 160 w 3556"/>
                <a:gd name="T63" fmla="*/ 1100 h 2004"/>
                <a:gd name="T64" fmla="*/ 115 w 3556"/>
                <a:gd name="T65" fmla="*/ 1396 h 2004"/>
                <a:gd name="T66" fmla="*/ 318 w 3556"/>
                <a:gd name="T67" fmla="*/ 1759 h 2004"/>
                <a:gd name="T68" fmla="*/ 573 w 3556"/>
                <a:gd name="T69" fmla="*/ 1876 h 2004"/>
                <a:gd name="T70" fmla="*/ 591 w 3556"/>
                <a:gd name="T71" fmla="*/ 1890 h 2004"/>
                <a:gd name="T72" fmla="*/ 1513 w 3556"/>
                <a:gd name="T73" fmla="*/ 1891 h 2004"/>
                <a:gd name="T74" fmla="*/ 1513 w 3556"/>
                <a:gd name="T75" fmla="*/ 2001 h 2004"/>
                <a:gd name="T76" fmla="*/ 573 w 3556"/>
                <a:gd name="T77" fmla="*/ 2001 h 2004"/>
                <a:gd name="T78" fmla="*/ 525 w 3556"/>
                <a:gd name="T79" fmla="*/ 1979 h 2004"/>
                <a:gd name="T80" fmla="*/ 231 w 3556"/>
                <a:gd name="T81" fmla="*/ 1830 h 2004"/>
                <a:gd name="T82" fmla="*/ 0 w 3556"/>
                <a:gd name="T83" fmla="*/ 1360 h 2004"/>
                <a:gd name="T84" fmla="*/ 0 w 3556"/>
                <a:gd name="T85" fmla="*/ 1288 h 2004"/>
                <a:gd name="T86" fmla="*/ 71 w 3556"/>
                <a:gd name="T87" fmla="*/ 1030 h 2004"/>
                <a:gd name="T88" fmla="*/ 378 w 3556"/>
                <a:gd name="T89" fmla="*/ 733 h 2004"/>
                <a:gd name="T90" fmla="*/ 734 w 3556"/>
                <a:gd name="T91" fmla="*/ 666 h 2004"/>
                <a:gd name="T92" fmla="*/ 740 w 3556"/>
                <a:gd name="T93" fmla="*/ 652 h 2004"/>
                <a:gd name="T94" fmla="*/ 1006 w 3556"/>
                <a:gd name="T95" fmla="*/ 261 h 2004"/>
                <a:gd name="T96" fmla="*/ 1581 w 3556"/>
                <a:gd name="T97" fmla="*/ 6 h 2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6" h="2004">
                  <a:moveTo>
                    <a:pt x="1581" y="6"/>
                  </a:moveTo>
                  <a:cubicBezTo>
                    <a:pt x="1630" y="0"/>
                    <a:pt x="1680" y="7"/>
                    <a:pt x="1729" y="3"/>
                  </a:cubicBezTo>
                  <a:cubicBezTo>
                    <a:pt x="1889" y="10"/>
                    <a:pt x="2048" y="57"/>
                    <a:pt x="2186" y="139"/>
                  </a:cubicBezTo>
                  <a:cubicBezTo>
                    <a:pt x="2297" y="204"/>
                    <a:pt x="2394" y="291"/>
                    <a:pt x="2472" y="393"/>
                  </a:cubicBezTo>
                  <a:cubicBezTo>
                    <a:pt x="2481" y="405"/>
                    <a:pt x="2490" y="418"/>
                    <a:pt x="2500" y="430"/>
                  </a:cubicBezTo>
                  <a:cubicBezTo>
                    <a:pt x="2665" y="371"/>
                    <a:pt x="2851" y="373"/>
                    <a:pt x="3017" y="430"/>
                  </a:cubicBezTo>
                  <a:cubicBezTo>
                    <a:pt x="3158" y="479"/>
                    <a:pt x="3284" y="568"/>
                    <a:pt x="3377" y="684"/>
                  </a:cubicBezTo>
                  <a:cubicBezTo>
                    <a:pt x="3468" y="795"/>
                    <a:pt x="3527" y="931"/>
                    <a:pt x="3547" y="1073"/>
                  </a:cubicBezTo>
                  <a:cubicBezTo>
                    <a:pt x="3552" y="1109"/>
                    <a:pt x="3556" y="1147"/>
                    <a:pt x="3554" y="1184"/>
                  </a:cubicBezTo>
                  <a:cubicBezTo>
                    <a:pt x="3556" y="1224"/>
                    <a:pt x="3552" y="1264"/>
                    <a:pt x="3546" y="1303"/>
                  </a:cubicBezTo>
                  <a:cubicBezTo>
                    <a:pt x="3524" y="1449"/>
                    <a:pt x="3459" y="1587"/>
                    <a:pt x="3364" y="1699"/>
                  </a:cubicBezTo>
                  <a:cubicBezTo>
                    <a:pt x="3229" y="1860"/>
                    <a:pt x="3030" y="1966"/>
                    <a:pt x="2821" y="1987"/>
                  </a:cubicBezTo>
                  <a:cubicBezTo>
                    <a:pt x="2807" y="1986"/>
                    <a:pt x="2800" y="2004"/>
                    <a:pt x="2785" y="2001"/>
                  </a:cubicBezTo>
                  <a:cubicBezTo>
                    <a:pt x="2546" y="2001"/>
                    <a:pt x="2307" y="2002"/>
                    <a:pt x="2069" y="2001"/>
                  </a:cubicBezTo>
                  <a:cubicBezTo>
                    <a:pt x="2069" y="1964"/>
                    <a:pt x="2068" y="1928"/>
                    <a:pt x="2069" y="1891"/>
                  </a:cubicBezTo>
                  <a:cubicBezTo>
                    <a:pt x="2302" y="1891"/>
                    <a:pt x="2536" y="1891"/>
                    <a:pt x="2769" y="1891"/>
                  </a:cubicBezTo>
                  <a:cubicBezTo>
                    <a:pt x="2779" y="1893"/>
                    <a:pt x="2781" y="1881"/>
                    <a:pt x="2789" y="1880"/>
                  </a:cubicBezTo>
                  <a:cubicBezTo>
                    <a:pt x="2906" y="1870"/>
                    <a:pt x="3020" y="1833"/>
                    <a:pt x="3119" y="1770"/>
                  </a:cubicBezTo>
                  <a:cubicBezTo>
                    <a:pt x="3243" y="1691"/>
                    <a:pt x="3342" y="1573"/>
                    <a:pt x="3396" y="1436"/>
                  </a:cubicBezTo>
                  <a:cubicBezTo>
                    <a:pt x="3451" y="1301"/>
                    <a:pt x="3458" y="1149"/>
                    <a:pt x="3420" y="1008"/>
                  </a:cubicBezTo>
                  <a:cubicBezTo>
                    <a:pt x="3381" y="865"/>
                    <a:pt x="3294" y="735"/>
                    <a:pt x="3177" y="644"/>
                  </a:cubicBezTo>
                  <a:cubicBezTo>
                    <a:pt x="3059" y="551"/>
                    <a:pt x="2911" y="499"/>
                    <a:pt x="2761" y="499"/>
                  </a:cubicBezTo>
                  <a:cubicBezTo>
                    <a:pt x="2672" y="498"/>
                    <a:pt x="2583" y="514"/>
                    <a:pt x="2501" y="547"/>
                  </a:cubicBezTo>
                  <a:cubicBezTo>
                    <a:pt x="2475" y="560"/>
                    <a:pt x="2442" y="549"/>
                    <a:pt x="2428" y="524"/>
                  </a:cubicBezTo>
                  <a:cubicBezTo>
                    <a:pt x="2352" y="405"/>
                    <a:pt x="2248" y="303"/>
                    <a:pt x="2125" y="231"/>
                  </a:cubicBezTo>
                  <a:cubicBezTo>
                    <a:pt x="1931" y="117"/>
                    <a:pt x="1692" y="82"/>
                    <a:pt x="1473" y="135"/>
                  </a:cubicBezTo>
                  <a:cubicBezTo>
                    <a:pt x="1336" y="168"/>
                    <a:pt x="1206" y="234"/>
                    <a:pt x="1099" y="326"/>
                  </a:cubicBezTo>
                  <a:cubicBezTo>
                    <a:pt x="973" y="434"/>
                    <a:pt x="877" y="577"/>
                    <a:pt x="829" y="736"/>
                  </a:cubicBezTo>
                  <a:cubicBezTo>
                    <a:pt x="824" y="754"/>
                    <a:pt x="811" y="771"/>
                    <a:pt x="793" y="777"/>
                  </a:cubicBezTo>
                  <a:cubicBezTo>
                    <a:pt x="776" y="783"/>
                    <a:pt x="758" y="778"/>
                    <a:pt x="741" y="776"/>
                  </a:cubicBezTo>
                  <a:cubicBezTo>
                    <a:pt x="628" y="762"/>
                    <a:pt x="512" y="786"/>
                    <a:pt x="412" y="839"/>
                  </a:cubicBezTo>
                  <a:cubicBezTo>
                    <a:pt x="303" y="896"/>
                    <a:pt x="213" y="989"/>
                    <a:pt x="160" y="1100"/>
                  </a:cubicBezTo>
                  <a:cubicBezTo>
                    <a:pt x="117" y="1191"/>
                    <a:pt x="101" y="1295"/>
                    <a:pt x="115" y="1396"/>
                  </a:cubicBezTo>
                  <a:cubicBezTo>
                    <a:pt x="134" y="1536"/>
                    <a:pt x="209" y="1668"/>
                    <a:pt x="318" y="1759"/>
                  </a:cubicBezTo>
                  <a:cubicBezTo>
                    <a:pt x="391" y="1819"/>
                    <a:pt x="479" y="1862"/>
                    <a:pt x="573" y="1876"/>
                  </a:cubicBezTo>
                  <a:cubicBezTo>
                    <a:pt x="582" y="1877"/>
                    <a:pt x="586" y="1885"/>
                    <a:pt x="591" y="1890"/>
                  </a:cubicBezTo>
                  <a:cubicBezTo>
                    <a:pt x="899" y="1892"/>
                    <a:pt x="1206" y="1890"/>
                    <a:pt x="1513" y="1891"/>
                  </a:cubicBezTo>
                  <a:cubicBezTo>
                    <a:pt x="1513" y="1928"/>
                    <a:pt x="1513" y="1964"/>
                    <a:pt x="1513" y="2001"/>
                  </a:cubicBezTo>
                  <a:cubicBezTo>
                    <a:pt x="1200" y="2002"/>
                    <a:pt x="886" y="2001"/>
                    <a:pt x="573" y="2001"/>
                  </a:cubicBezTo>
                  <a:cubicBezTo>
                    <a:pt x="553" y="2004"/>
                    <a:pt x="543" y="1981"/>
                    <a:pt x="525" y="1979"/>
                  </a:cubicBezTo>
                  <a:cubicBezTo>
                    <a:pt x="416" y="1957"/>
                    <a:pt x="314" y="1904"/>
                    <a:pt x="231" y="1830"/>
                  </a:cubicBezTo>
                  <a:cubicBezTo>
                    <a:pt x="96" y="1712"/>
                    <a:pt x="9" y="1539"/>
                    <a:pt x="0" y="1360"/>
                  </a:cubicBezTo>
                  <a:cubicBezTo>
                    <a:pt x="0" y="1336"/>
                    <a:pt x="0" y="1312"/>
                    <a:pt x="0" y="1288"/>
                  </a:cubicBezTo>
                  <a:cubicBezTo>
                    <a:pt x="5" y="1199"/>
                    <a:pt x="30" y="1110"/>
                    <a:pt x="71" y="1030"/>
                  </a:cubicBezTo>
                  <a:cubicBezTo>
                    <a:pt x="137" y="901"/>
                    <a:pt x="247" y="796"/>
                    <a:pt x="378" y="733"/>
                  </a:cubicBezTo>
                  <a:cubicBezTo>
                    <a:pt x="488" y="679"/>
                    <a:pt x="612" y="657"/>
                    <a:pt x="734" y="666"/>
                  </a:cubicBezTo>
                  <a:cubicBezTo>
                    <a:pt x="736" y="661"/>
                    <a:pt x="739" y="657"/>
                    <a:pt x="740" y="652"/>
                  </a:cubicBezTo>
                  <a:cubicBezTo>
                    <a:pt x="795" y="502"/>
                    <a:pt x="888" y="368"/>
                    <a:pt x="1006" y="261"/>
                  </a:cubicBezTo>
                  <a:cubicBezTo>
                    <a:pt x="1164" y="118"/>
                    <a:pt x="1369" y="26"/>
                    <a:pt x="158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79"/>
            <p:cNvSpPr>
              <a:spLocks/>
            </p:cNvSpPr>
            <p:nvPr/>
          </p:nvSpPr>
          <p:spPr bwMode="auto">
            <a:xfrm>
              <a:off x="5540375" y="3675063"/>
              <a:ext cx="1004888" cy="2052637"/>
            </a:xfrm>
            <a:custGeom>
              <a:avLst/>
              <a:gdLst>
                <a:gd name="T0" fmla="*/ 430 w 971"/>
                <a:gd name="T1" fmla="*/ 0 h 1993"/>
                <a:gd name="T2" fmla="*/ 540 w 971"/>
                <a:gd name="T3" fmla="*/ 0 h 1993"/>
                <a:gd name="T4" fmla="*/ 540 w 971"/>
                <a:gd name="T5" fmla="*/ 1764 h 1993"/>
                <a:gd name="T6" fmla="*/ 677 w 971"/>
                <a:gd name="T7" fmla="*/ 1613 h 1993"/>
                <a:gd name="T8" fmla="*/ 869 w 971"/>
                <a:gd name="T9" fmla="*/ 1398 h 1993"/>
                <a:gd name="T10" fmla="*/ 887 w 971"/>
                <a:gd name="T11" fmla="*/ 1380 h 1993"/>
                <a:gd name="T12" fmla="*/ 899 w 971"/>
                <a:gd name="T13" fmla="*/ 1387 h 1993"/>
                <a:gd name="T14" fmla="*/ 971 w 971"/>
                <a:gd name="T15" fmla="*/ 1451 h 1993"/>
                <a:gd name="T16" fmla="*/ 505 w 971"/>
                <a:gd name="T17" fmla="*/ 1970 h 1993"/>
                <a:gd name="T18" fmla="*/ 484 w 971"/>
                <a:gd name="T19" fmla="*/ 1993 h 1993"/>
                <a:gd name="T20" fmla="*/ 0 w 971"/>
                <a:gd name="T21" fmla="*/ 1452 h 1993"/>
                <a:gd name="T22" fmla="*/ 9 w 971"/>
                <a:gd name="T23" fmla="*/ 1442 h 1993"/>
                <a:gd name="T24" fmla="*/ 77 w 971"/>
                <a:gd name="T25" fmla="*/ 1382 h 1993"/>
                <a:gd name="T26" fmla="*/ 89 w 971"/>
                <a:gd name="T27" fmla="*/ 1386 h 1993"/>
                <a:gd name="T28" fmla="*/ 380 w 971"/>
                <a:gd name="T29" fmla="*/ 1711 h 1993"/>
                <a:gd name="T30" fmla="*/ 430 w 971"/>
                <a:gd name="T31" fmla="*/ 1764 h 1993"/>
                <a:gd name="T32" fmla="*/ 429 w 971"/>
                <a:gd name="T33" fmla="*/ 432 h 1993"/>
                <a:gd name="T34" fmla="*/ 430 w 971"/>
                <a:gd name="T35" fmla="*/ 0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1" h="1993">
                  <a:moveTo>
                    <a:pt x="430" y="0"/>
                  </a:moveTo>
                  <a:cubicBezTo>
                    <a:pt x="467" y="0"/>
                    <a:pt x="503" y="0"/>
                    <a:pt x="540" y="0"/>
                  </a:cubicBezTo>
                  <a:cubicBezTo>
                    <a:pt x="541" y="588"/>
                    <a:pt x="540" y="1176"/>
                    <a:pt x="540" y="1764"/>
                  </a:cubicBezTo>
                  <a:cubicBezTo>
                    <a:pt x="587" y="1715"/>
                    <a:pt x="631" y="1663"/>
                    <a:pt x="677" y="1613"/>
                  </a:cubicBezTo>
                  <a:cubicBezTo>
                    <a:pt x="741" y="1542"/>
                    <a:pt x="805" y="1470"/>
                    <a:pt x="869" y="1398"/>
                  </a:cubicBezTo>
                  <a:cubicBezTo>
                    <a:pt x="875" y="1392"/>
                    <a:pt x="880" y="1385"/>
                    <a:pt x="887" y="1380"/>
                  </a:cubicBezTo>
                  <a:cubicBezTo>
                    <a:pt x="892" y="1380"/>
                    <a:pt x="895" y="1385"/>
                    <a:pt x="899" y="1387"/>
                  </a:cubicBezTo>
                  <a:cubicBezTo>
                    <a:pt x="922" y="1409"/>
                    <a:pt x="947" y="1429"/>
                    <a:pt x="971" y="1451"/>
                  </a:cubicBezTo>
                  <a:cubicBezTo>
                    <a:pt x="816" y="1624"/>
                    <a:pt x="660" y="1797"/>
                    <a:pt x="505" y="1970"/>
                  </a:cubicBezTo>
                  <a:cubicBezTo>
                    <a:pt x="499" y="1978"/>
                    <a:pt x="492" y="1986"/>
                    <a:pt x="484" y="1993"/>
                  </a:cubicBezTo>
                  <a:cubicBezTo>
                    <a:pt x="323" y="1812"/>
                    <a:pt x="161" y="1632"/>
                    <a:pt x="0" y="1452"/>
                  </a:cubicBezTo>
                  <a:cubicBezTo>
                    <a:pt x="1" y="1447"/>
                    <a:pt x="6" y="1445"/>
                    <a:pt x="9" y="1442"/>
                  </a:cubicBezTo>
                  <a:cubicBezTo>
                    <a:pt x="32" y="1422"/>
                    <a:pt x="54" y="1402"/>
                    <a:pt x="77" y="1382"/>
                  </a:cubicBezTo>
                  <a:cubicBezTo>
                    <a:pt x="82" y="1377"/>
                    <a:pt x="86" y="1382"/>
                    <a:pt x="89" y="1386"/>
                  </a:cubicBezTo>
                  <a:cubicBezTo>
                    <a:pt x="186" y="1494"/>
                    <a:pt x="283" y="1602"/>
                    <a:pt x="380" y="1711"/>
                  </a:cubicBezTo>
                  <a:cubicBezTo>
                    <a:pt x="397" y="1728"/>
                    <a:pt x="412" y="1748"/>
                    <a:pt x="430" y="1764"/>
                  </a:cubicBezTo>
                  <a:cubicBezTo>
                    <a:pt x="429" y="1320"/>
                    <a:pt x="430" y="876"/>
                    <a:pt x="429" y="432"/>
                  </a:cubicBezTo>
                  <a:cubicBezTo>
                    <a:pt x="430" y="288"/>
                    <a:pt x="429" y="144"/>
                    <a:pt x="4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4E47E03-1BA3-41B6-974B-B81222A90040}"/>
              </a:ext>
            </a:extLst>
          </p:cNvPr>
          <p:cNvSpPr txBox="1"/>
          <p:nvPr/>
        </p:nvSpPr>
        <p:spPr bwMode="auto">
          <a:xfrm>
            <a:off x="304800" y="2961837"/>
            <a:ext cx="8696878" cy="14976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第五步所创建的“用户故事地图”太庞大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为缩短项目周期，在“用户故事地图”上进行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MVP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的内容筛选，把最重要的内容放在前面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7A58C4C-549E-4EE8-90FB-E9A1441DCA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5577" y="1834449"/>
            <a:ext cx="6807823" cy="437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2748276"/>
      </p:ext>
    </p:extLst>
  </p:cSld>
  <p:clrMapOvr>
    <a:masterClrMapping/>
  </p:clrMapOvr>
  <p:transition advClick="0" advTm="300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平行四边形 2"/>
          <p:cNvSpPr/>
          <p:nvPr/>
        </p:nvSpPr>
        <p:spPr>
          <a:xfrm>
            <a:off x="3532188" y="0"/>
            <a:ext cx="4979987" cy="6883400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821363" y="1549400"/>
            <a:ext cx="735012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zh-CN" altLang="en-US" sz="7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4101" name="组合 26"/>
          <p:cNvGrpSpPr>
            <a:grpSpLocks/>
          </p:cNvGrpSpPr>
          <p:nvPr/>
        </p:nvGrpSpPr>
        <p:grpSpPr bwMode="auto">
          <a:xfrm>
            <a:off x="4183063" y="2757489"/>
            <a:ext cx="4011612" cy="735011"/>
            <a:chOff x="6583498" y="1464983"/>
            <a:chExt cx="4011561" cy="734712"/>
          </a:xfrm>
        </p:grpSpPr>
        <p:sp>
          <p:nvSpPr>
            <p:cNvPr id="4103" name="文本框 24"/>
            <p:cNvSpPr txBox="1">
              <a:spLocks noChangeArrowheads="1"/>
            </p:cNvSpPr>
            <p:nvPr/>
          </p:nvSpPr>
          <p:spPr bwMode="auto">
            <a:xfrm>
              <a:off x="6583498" y="1464983"/>
              <a:ext cx="401156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  <a:ea typeface="+mn-ea"/>
                </a:rPr>
                <a:t>总结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683513" y="1829958"/>
              <a:ext cx="3863926" cy="3697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华文细黑" panose="02010600040101010101" pitchFamily="2" charset="-122"/>
                </a:rPr>
                <a:t>                          Summary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华文细黑" panose="02010600040101010101" pitchFamily="2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164138" y="2749550"/>
            <a:ext cx="20494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72015002"/>
      </p:ext>
    </p:extLst>
  </p:cSld>
  <p:clrMapOvr>
    <a:masterClrMapping/>
  </p:clrMapOvr>
  <p:transition advClick="0" advTm="200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1"/>
          <p:cNvGrpSpPr>
            <a:grpSpLocks/>
          </p:cNvGrpSpPr>
          <p:nvPr/>
        </p:nvGrpSpPr>
        <p:grpSpPr bwMode="auto">
          <a:xfrm>
            <a:off x="0" y="0"/>
            <a:ext cx="2879725" cy="614363"/>
            <a:chOff x="0" y="0"/>
            <a:chExt cx="2879678" cy="614291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609590" cy="555560"/>
            </a:xfrm>
            <a:prstGeom prst="rect">
              <a:avLst/>
            </a:prstGeom>
            <a:solidFill>
              <a:srgbClr val="592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lt"/>
                </a:rPr>
                <a:t>4</a:t>
              </a:r>
              <a:endParaRPr lang="zh-CN" altLang="en-US" sz="2400" dirty="0">
                <a:latin typeface="+mj-lt"/>
              </a:endParaRPr>
            </a:p>
          </p:txBody>
        </p:sp>
        <p:sp>
          <p:nvSpPr>
            <p:cNvPr id="17434" name="文本框 3"/>
            <p:cNvSpPr txBox="1">
              <a:spLocks noChangeArrowheads="1"/>
            </p:cNvSpPr>
            <p:nvPr/>
          </p:nvSpPr>
          <p:spPr bwMode="auto">
            <a:xfrm>
              <a:off x="572264" y="7851"/>
              <a:ext cx="173420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srgbClr val="FFC000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总结</a:t>
              </a:r>
            </a:p>
          </p:txBody>
        </p:sp>
        <p:sp>
          <p:nvSpPr>
            <p:cNvPr id="17435" name="文本框 4"/>
            <p:cNvSpPr txBox="1">
              <a:spLocks noChangeArrowheads="1"/>
            </p:cNvSpPr>
            <p:nvPr/>
          </p:nvSpPr>
          <p:spPr bwMode="auto">
            <a:xfrm>
              <a:off x="559564" y="275737"/>
              <a:ext cx="232011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rgbClr val="592A28"/>
                  </a:solidFill>
                </a:rPr>
                <a:t>Summary</a:t>
              </a:r>
              <a:endParaRPr lang="zh-CN" altLang="en-US" sz="1600" dirty="0">
                <a:solidFill>
                  <a:srgbClr val="592A28"/>
                </a:solidFill>
              </a:endParaRPr>
            </a:p>
          </p:txBody>
        </p:sp>
      </p:grpSp>
      <p:sp>
        <p:nvSpPr>
          <p:cNvPr id="38" name="任意多边形 37"/>
          <p:cNvSpPr/>
          <p:nvPr/>
        </p:nvSpPr>
        <p:spPr bwMode="auto">
          <a:xfrm>
            <a:off x="949325" y="4568825"/>
            <a:ext cx="965200" cy="965200"/>
          </a:xfrm>
          <a:custGeom>
            <a:avLst/>
            <a:gdLst>
              <a:gd name="connsiteX0" fmla="*/ 40005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073150 h 1473200"/>
              <a:gd name="connsiteX3" fmla="*/ 1073150 w 1473200"/>
              <a:gd name="connsiteY3" fmla="*/ 1473200 h 1473200"/>
              <a:gd name="connsiteX4" fmla="*/ 0 w 1473200"/>
              <a:gd name="connsiteY4" fmla="*/ 1473200 h 1473200"/>
              <a:gd name="connsiteX5" fmla="*/ 0 w 1473200"/>
              <a:gd name="connsiteY5" fmla="*/ 400050 h 1473200"/>
              <a:gd name="connsiteX6" fmla="*/ 400050 w 1473200"/>
              <a:gd name="connsiteY6" fmla="*/ 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200" h="1473200">
                <a:moveTo>
                  <a:pt x="400050" y="0"/>
                </a:moveTo>
                <a:lnTo>
                  <a:pt x="1473200" y="0"/>
                </a:lnTo>
                <a:lnTo>
                  <a:pt x="1473200" y="1073150"/>
                </a:lnTo>
                <a:cubicBezTo>
                  <a:pt x="1473200" y="1294092"/>
                  <a:pt x="1294092" y="1473200"/>
                  <a:pt x="1073150" y="1473200"/>
                </a:cubicBezTo>
                <a:lnTo>
                  <a:pt x="0" y="1473200"/>
                </a:lnTo>
                <a:lnTo>
                  <a:pt x="0" y="400050"/>
                </a:lnTo>
                <a:cubicBezTo>
                  <a:pt x="0" y="179108"/>
                  <a:pt x="179108" y="0"/>
                  <a:pt x="40005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任意多边形 38"/>
          <p:cNvSpPr/>
          <p:nvPr/>
        </p:nvSpPr>
        <p:spPr bwMode="auto">
          <a:xfrm>
            <a:off x="1914525" y="3603625"/>
            <a:ext cx="965200" cy="965200"/>
          </a:xfrm>
          <a:custGeom>
            <a:avLst/>
            <a:gdLst>
              <a:gd name="connsiteX0" fmla="*/ 40005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073150 h 1473200"/>
              <a:gd name="connsiteX3" fmla="*/ 1073150 w 1473200"/>
              <a:gd name="connsiteY3" fmla="*/ 1473200 h 1473200"/>
              <a:gd name="connsiteX4" fmla="*/ 0 w 1473200"/>
              <a:gd name="connsiteY4" fmla="*/ 1473200 h 1473200"/>
              <a:gd name="connsiteX5" fmla="*/ 0 w 1473200"/>
              <a:gd name="connsiteY5" fmla="*/ 400050 h 1473200"/>
              <a:gd name="connsiteX6" fmla="*/ 400050 w 1473200"/>
              <a:gd name="connsiteY6" fmla="*/ 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200" h="1473200">
                <a:moveTo>
                  <a:pt x="400050" y="0"/>
                </a:moveTo>
                <a:lnTo>
                  <a:pt x="1473200" y="0"/>
                </a:lnTo>
                <a:lnTo>
                  <a:pt x="1473200" y="1073150"/>
                </a:lnTo>
                <a:cubicBezTo>
                  <a:pt x="1473200" y="1294092"/>
                  <a:pt x="1294092" y="1473200"/>
                  <a:pt x="1073150" y="1473200"/>
                </a:cubicBezTo>
                <a:lnTo>
                  <a:pt x="0" y="1473200"/>
                </a:lnTo>
                <a:lnTo>
                  <a:pt x="0" y="400050"/>
                </a:lnTo>
                <a:cubicBezTo>
                  <a:pt x="0" y="179108"/>
                  <a:pt x="179108" y="0"/>
                  <a:pt x="40005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" name="任意多边形 39"/>
          <p:cNvSpPr/>
          <p:nvPr/>
        </p:nvSpPr>
        <p:spPr bwMode="auto">
          <a:xfrm>
            <a:off x="949325" y="2447925"/>
            <a:ext cx="965200" cy="965200"/>
          </a:xfrm>
          <a:custGeom>
            <a:avLst/>
            <a:gdLst>
              <a:gd name="connsiteX0" fmla="*/ 40005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073150 h 1473200"/>
              <a:gd name="connsiteX3" fmla="*/ 1073150 w 1473200"/>
              <a:gd name="connsiteY3" fmla="*/ 1473200 h 1473200"/>
              <a:gd name="connsiteX4" fmla="*/ 0 w 1473200"/>
              <a:gd name="connsiteY4" fmla="*/ 1473200 h 1473200"/>
              <a:gd name="connsiteX5" fmla="*/ 0 w 1473200"/>
              <a:gd name="connsiteY5" fmla="*/ 400050 h 1473200"/>
              <a:gd name="connsiteX6" fmla="*/ 400050 w 1473200"/>
              <a:gd name="connsiteY6" fmla="*/ 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200" h="1473200">
                <a:moveTo>
                  <a:pt x="400050" y="0"/>
                </a:moveTo>
                <a:lnTo>
                  <a:pt x="1473200" y="0"/>
                </a:lnTo>
                <a:lnTo>
                  <a:pt x="1473200" y="1073150"/>
                </a:lnTo>
                <a:cubicBezTo>
                  <a:pt x="1473200" y="1294092"/>
                  <a:pt x="1294092" y="1473200"/>
                  <a:pt x="1073150" y="1473200"/>
                </a:cubicBezTo>
                <a:lnTo>
                  <a:pt x="0" y="1473200"/>
                </a:lnTo>
                <a:lnTo>
                  <a:pt x="0" y="400050"/>
                </a:lnTo>
                <a:cubicBezTo>
                  <a:pt x="0" y="179108"/>
                  <a:pt x="179108" y="0"/>
                  <a:pt x="40005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1" name="任意多边形 40"/>
          <p:cNvSpPr/>
          <p:nvPr/>
        </p:nvSpPr>
        <p:spPr bwMode="auto">
          <a:xfrm>
            <a:off x="1914525" y="1482725"/>
            <a:ext cx="965200" cy="965200"/>
          </a:xfrm>
          <a:custGeom>
            <a:avLst/>
            <a:gdLst>
              <a:gd name="connsiteX0" fmla="*/ 400050 w 1473200"/>
              <a:gd name="connsiteY0" fmla="*/ 0 h 1473200"/>
              <a:gd name="connsiteX1" fmla="*/ 1473200 w 1473200"/>
              <a:gd name="connsiteY1" fmla="*/ 0 h 1473200"/>
              <a:gd name="connsiteX2" fmla="*/ 1473200 w 1473200"/>
              <a:gd name="connsiteY2" fmla="*/ 1073150 h 1473200"/>
              <a:gd name="connsiteX3" fmla="*/ 1073150 w 1473200"/>
              <a:gd name="connsiteY3" fmla="*/ 1473200 h 1473200"/>
              <a:gd name="connsiteX4" fmla="*/ 0 w 1473200"/>
              <a:gd name="connsiteY4" fmla="*/ 1473200 h 1473200"/>
              <a:gd name="connsiteX5" fmla="*/ 0 w 1473200"/>
              <a:gd name="connsiteY5" fmla="*/ 400050 h 1473200"/>
              <a:gd name="connsiteX6" fmla="*/ 400050 w 1473200"/>
              <a:gd name="connsiteY6" fmla="*/ 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3200" h="1473200">
                <a:moveTo>
                  <a:pt x="400050" y="0"/>
                </a:moveTo>
                <a:lnTo>
                  <a:pt x="1473200" y="0"/>
                </a:lnTo>
                <a:lnTo>
                  <a:pt x="1473200" y="1073150"/>
                </a:lnTo>
                <a:cubicBezTo>
                  <a:pt x="1473200" y="1294092"/>
                  <a:pt x="1294092" y="1473200"/>
                  <a:pt x="1073150" y="1473200"/>
                </a:cubicBezTo>
                <a:lnTo>
                  <a:pt x="0" y="1473200"/>
                </a:lnTo>
                <a:lnTo>
                  <a:pt x="0" y="400050"/>
                </a:lnTo>
                <a:cubicBezTo>
                  <a:pt x="0" y="179108"/>
                  <a:pt x="179108" y="0"/>
                  <a:pt x="40005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29" name="Freeform 13"/>
          <p:cNvSpPr>
            <a:spLocks/>
          </p:cNvSpPr>
          <p:nvPr/>
        </p:nvSpPr>
        <p:spPr bwMode="auto">
          <a:xfrm>
            <a:off x="1263225" y="4873625"/>
            <a:ext cx="337400" cy="355600"/>
          </a:xfrm>
          <a:custGeom>
            <a:avLst/>
            <a:gdLst>
              <a:gd name="T0" fmla="*/ 2147483646 w 1555"/>
              <a:gd name="T1" fmla="*/ 1463435723 h 1651"/>
              <a:gd name="T2" fmla="*/ 2147483646 w 1555"/>
              <a:gd name="T3" fmla="*/ 124790615 h 1651"/>
              <a:gd name="T4" fmla="*/ 2147483646 w 1555"/>
              <a:gd name="T5" fmla="*/ 952954369 h 1651"/>
              <a:gd name="T6" fmla="*/ 2147483646 w 1555"/>
              <a:gd name="T7" fmla="*/ 1225220338 h 1651"/>
              <a:gd name="T8" fmla="*/ 2147483646 w 1555"/>
              <a:gd name="T9" fmla="*/ 2147483646 h 1651"/>
              <a:gd name="T10" fmla="*/ 2147483646 w 1555"/>
              <a:gd name="T11" fmla="*/ 2147483646 h 1651"/>
              <a:gd name="T12" fmla="*/ 2147483646 w 1555"/>
              <a:gd name="T13" fmla="*/ 2147483646 h 1651"/>
              <a:gd name="T14" fmla="*/ 2147483646 w 1555"/>
              <a:gd name="T15" fmla="*/ 2147483646 h 1651"/>
              <a:gd name="T16" fmla="*/ 2147483646 w 1555"/>
              <a:gd name="T17" fmla="*/ 2147483646 h 1651"/>
              <a:gd name="T18" fmla="*/ 2147483646 w 1555"/>
              <a:gd name="T19" fmla="*/ 2147483646 h 1651"/>
              <a:gd name="T20" fmla="*/ 2147483646 w 1555"/>
              <a:gd name="T21" fmla="*/ 2147483646 h 1651"/>
              <a:gd name="T22" fmla="*/ 2147483646 w 1555"/>
              <a:gd name="T23" fmla="*/ 2147483646 h 1651"/>
              <a:gd name="T24" fmla="*/ 2147483646 w 1555"/>
              <a:gd name="T25" fmla="*/ 2147483646 h 1651"/>
              <a:gd name="T26" fmla="*/ 2147483646 w 1555"/>
              <a:gd name="T27" fmla="*/ 2147483646 h 1651"/>
              <a:gd name="T28" fmla="*/ 2147483646 w 1555"/>
              <a:gd name="T29" fmla="*/ 2147483646 h 1651"/>
              <a:gd name="T30" fmla="*/ 2147483646 w 1555"/>
              <a:gd name="T31" fmla="*/ 2147483646 h 1651"/>
              <a:gd name="T32" fmla="*/ 2147483646 w 1555"/>
              <a:gd name="T33" fmla="*/ 2147483646 h 1651"/>
              <a:gd name="T34" fmla="*/ 2147483646 w 1555"/>
              <a:gd name="T35" fmla="*/ 2147483646 h 1651"/>
              <a:gd name="T36" fmla="*/ 2147483646 w 1555"/>
              <a:gd name="T37" fmla="*/ 2147483646 h 1651"/>
              <a:gd name="T38" fmla="*/ 2147483646 w 1555"/>
              <a:gd name="T39" fmla="*/ 2147483646 h 1651"/>
              <a:gd name="T40" fmla="*/ 2147483646 w 1555"/>
              <a:gd name="T41" fmla="*/ 2147483646 h 1651"/>
              <a:gd name="T42" fmla="*/ 2147483646 w 1555"/>
              <a:gd name="T43" fmla="*/ 2147483646 h 1651"/>
              <a:gd name="T44" fmla="*/ 2147483646 w 1555"/>
              <a:gd name="T45" fmla="*/ 2147483646 h 1651"/>
              <a:gd name="T46" fmla="*/ 2147483646 w 1555"/>
              <a:gd name="T47" fmla="*/ 2147483646 h 1651"/>
              <a:gd name="T48" fmla="*/ 2147483646 w 1555"/>
              <a:gd name="T49" fmla="*/ 2147483646 h 1651"/>
              <a:gd name="T50" fmla="*/ 2147483646 w 1555"/>
              <a:gd name="T51" fmla="*/ 2147483646 h 1651"/>
              <a:gd name="T52" fmla="*/ 2147483646 w 1555"/>
              <a:gd name="T53" fmla="*/ 2147483646 h 1651"/>
              <a:gd name="T54" fmla="*/ 2147483646 w 1555"/>
              <a:gd name="T55" fmla="*/ 2147483646 h 1651"/>
              <a:gd name="T56" fmla="*/ 2147483646 w 1555"/>
              <a:gd name="T57" fmla="*/ 2147483646 h 1651"/>
              <a:gd name="T58" fmla="*/ 2147483646 w 1555"/>
              <a:gd name="T59" fmla="*/ 2147483646 h 1651"/>
              <a:gd name="T60" fmla="*/ 2147483646 w 1555"/>
              <a:gd name="T61" fmla="*/ 2147483646 h 1651"/>
              <a:gd name="T62" fmla="*/ 2147483646 w 1555"/>
              <a:gd name="T63" fmla="*/ 1372695908 h 1651"/>
              <a:gd name="T64" fmla="*/ 2147483646 w 1555"/>
              <a:gd name="T65" fmla="*/ 2147483646 h 1651"/>
              <a:gd name="T66" fmla="*/ 2147483646 w 1555"/>
              <a:gd name="T67" fmla="*/ 2147483646 h 1651"/>
              <a:gd name="T68" fmla="*/ 2147483646 w 1555"/>
              <a:gd name="T69" fmla="*/ 2147483646 h 1651"/>
              <a:gd name="T70" fmla="*/ 2147483646 w 1555"/>
              <a:gd name="T71" fmla="*/ 2147483646 h 1651"/>
              <a:gd name="T72" fmla="*/ 2147483646 w 1555"/>
              <a:gd name="T73" fmla="*/ 2147483646 h 1651"/>
              <a:gd name="T74" fmla="*/ 2147483646 w 1555"/>
              <a:gd name="T75" fmla="*/ 2147483646 h 1651"/>
              <a:gd name="T76" fmla="*/ 2147483646 w 1555"/>
              <a:gd name="T77" fmla="*/ 2147483646 h 1651"/>
              <a:gd name="T78" fmla="*/ 2147483646 w 1555"/>
              <a:gd name="T79" fmla="*/ 2147483646 h 1651"/>
              <a:gd name="T80" fmla="*/ 2147483646 w 1555"/>
              <a:gd name="T81" fmla="*/ 2147483646 h 1651"/>
              <a:gd name="T82" fmla="*/ 2147483646 w 1555"/>
              <a:gd name="T83" fmla="*/ 2147483646 h 1651"/>
              <a:gd name="T84" fmla="*/ 2147483646 w 1555"/>
              <a:gd name="T85" fmla="*/ 2147483646 h 1651"/>
              <a:gd name="T86" fmla="*/ 2147483646 w 1555"/>
              <a:gd name="T87" fmla="*/ 2147483646 h 1651"/>
              <a:gd name="T88" fmla="*/ 1838632334 w 1555"/>
              <a:gd name="T89" fmla="*/ 2147483646 h 1651"/>
              <a:gd name="T90" fmla="*/ 1214220366 w 1555"/>
              <a:gd name="T91" fmla="*/ 2147483646 h 1651"/>
              <a:gd name="T92" fmla="*/ 531948312 w 1555"/>
              <a:gd name="T93" fmla="*/ 2147483646 h 1651"/>
              <a:gd name="T94" fmla="*/ 150323959 w 1555"/>
              <a:gd name="T95" fmla="*/ 2147483646 h 1651"/>
              <a:gd name="T96" fmla="*/ 1006036103 w 1555"/>
              <a:gd name="T97" fmla="*/ 2147483646 h 1651"/>
              <a:gd name="T98" fmla="*/ 2147483646 w 1555"/>
              <a:gd name="T99" fmla="*/ 2147483646 h 1651"/>
              <a:gd name="T100" fmla="*/ 2147483646 w 1555"/>
              <a:gd name="T101" fmla="*/ 2147483646 h 1651"/>
              <a:gd name="T102" fmla="*/ 2147483646 w 1555"/>
              <a:gd name="T103" fmla="*/ 2147483646 h 1651"/>
              <a:gd name="T104" fmla="*/ 2147483646 w 1555"/>
              <a:gd name="T105" fmla="*/ 2147483646 h 1651"/>
              <a:gd name="T106" fmla="*/ 2147483646 w 1555"/>
              <a:gd name="T107" fmla="*/ 2147483646 h 1651"/>
              <a:gd name="T108" fmla="*/ 2147483646 w 1555"/>
              <a:gd name="T109" fmla="*/ 2147483646 h 1651"/>
              <a:gd name="T110" fmla="*/ 2147483646 w 1555"/>
              <a:gd name="T111" fmla="*/ 2147483646 h 1651"/>
              <a:gd name="T112" fmla="*/ 2147483646 w 1555"/>
              <a:gd name="T113" fmla="*/ 2147483646 h 1651"/>
              <a:gd name="T114" fmla="*/ 2147483646 w 1555"/>
              <a:gd name="T115" fmla="*/ 1463435723 h 165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555" h="1651">
                <a:moveTo>
                  <a:pt x="420" y="129"/>
                </a:moveTo>
                <a:cubicBezTo>
                  <a:pt x="486" y="62"/>
                  <a:pt x="575" y="20"/>
                  <a:pt x="669" y="11"/>
                </a:cubicBezTo>
                <a:cubicBezTo>
                  <a:pt x="786" y="0"/>
                  <a:pt x="902" y="34"/>
                  <a:pt x="1007" y="84"/>
                </a:cubicBezTo>
                <a:cubicBezTo>
                  <a:pt x="1027" y="95"/>
                  <a:pt x="1050" y="99"/>
                  <a:pt x="1071" y="108"/>
                </a:cubicBezTo>
                <a:cubicBezTo>
                  <a:pt x="1125" y="131"/>
                  <a:pt x="1173" y="169"/>
                  <a:pt x="1206" y="217"/>
                </a:cubicBezTo>
                <a:cubicBezTo>
                  <a:pt x="1249" y="280"/>
                  <a:pt x="1267" y="356"/>
                  <a:pt x="1271" y="430"/>
                </a:cubicBezTo>
                <a:cubicBezTo>
                  <a:pt x="1277" y="521"/>
                  <a:pt x="1264" y="611"/>
                  <a:pt x="1241" y="698"/>
                </a:cubicBezTo>
                <a:cubicBezTo>
                  <a:pt x="1275" y="737"/>
                  <a:pt x="1293" y="791"/>
                  <a:pt x="1285" y="842"/>
                </a:cubicBezTo>
                <a:cubicBezTo>
                  <a:pt x="1276" y="905"/>
                  <a:pt x="1242" y="966"/>
                  <a:pt x="1189" y="1004"/>
                </a:cubicBezTo>
                <a:cubicBezTo>
                  <a:pt x="1178" y="1076"/>
                  <a:pt x="1145" y="1143"/>
                  <a:pt x="1110" y="1207"/>
                </a:cubicBezTo>
                <a:cubicBezTo>
                  <a:pt x="1104" y="1223"/>
                  <a:pt x="1104" y="1241"/>
                  <a:pt x="1102" y="1258"/>
                </a:cubicBezTo>
                <a:cubicBezTo>
                  <a:pt x="1101" y="1272"/>
                  <a:pt x="1099" y="1286"/>
                  <a:pt x="1103" y="1300"/>
                </a:cubicBezTo>
                <a:cubicBezTo>
                  <a:pt x="1142" y="1322"/>
                  <a:pt x="1183" y="1340"/>
                  <a:pt x="1223" y="1360"/>
                </a:cubicBezTo>
                <a:cubicBezTo>
                  <a:pt x="1321" y="1406"/>
                  <a:pt x="1420" y="1454"/>
                  <a:pt x="1505" y="1523"/>
                </a:cubicBezTo>
                <a:cubicBezTo>
                  <a:pt x="1523" y="1539"/>
                  <a:pt x="1548" y="1555"/>
                  <a:pt x="1550" y="1582"/>
                </a:cubicBezTo>
                <a:cubicBezTo>
                  <a:pt x="1555" y="1616"/>
                  <a:pt x="1523" y="1648"/>
                  <a:pt x="1489" y="1643"/>
                </a:cubicBezTo>
                <a:cubicBezTo>
                  <a:pt x="1463" y="1642"/>
                  <a:pt x="1447" y="1617"/>
                  <a:pt x="1427" y="1603"/>
                </a:cubicBezTo>
                <a:cubicBezTo>
                  <a:pt x="1322" y="1522"/>
                  <a:pt x="1196" y="1472"/>
                  <a:pt x="1078" y="1413"/>
                </a:cubicBezTo>
                <a:cubicBezTo>
                  <a:pt x="1055" y="1401"/>
                  <a:pt x="1031" y="1389"/>
                  <a:pt x="1014" y="1369"/>
                </a:cubicBezTo>
                <a:cubicBezTo>
                  <a:pt x="994" y="1343"/>
                  <a:pt x="990" y="1310"/>
                  <a:pt x="989" y="1278"/>
                </a:cubicBezTo>
                <a:cubicBezTo>
                  <a:pt x="990" y="1241"/>
                  <a:pt x="995" y="1203"/>
                  <a:pt x="1004" y="1167"/>
                </a:cubicBezTo>
                <a:cubicBezTo>
                  <a:pt x="1034" y="1117"/>
                  <a:pt x="1061" y="1064"/>
                  <a:pt x="1076" y="1008"/>
                </a:cubicBezTo>
                <a:cubicBezTo>
                  <a:pt x="1082" y="983"/>
                  <a:pt x="1078" y="958"/>
                  <a:pt x="1077" y="934"/>
                </a:cubicBezTo>
                <a:cubicBezTo>
                  <a:pt x="1096" y="926"/>
                  <a:pt x="1116" y="922"/>
                  <a:pt x="1131" y="908"/>
                </a:cubicBezTo>
                <a:cubicBezTo>
                  <a:pt x="1153" y="889"/>
                  <a:pt x="1168" y="862"/>
                  <a:pt x="1174" y="834"/>
                </a:cubicBezTo>
                <a:cubicBezTo>
                  <a:pt x="1180" y="807"/>
                  <a:pt x="1168" y="777"/>
                  <a:pt x="1146" y="761"/>
                </a:cubicBezTo>
                <a:cubicBezTo>
                  <a:pt x="1135" y="753"/>
                  <a:pt x="1124" y="745"/>
                  <a:pt x="1113" y="737"/>
                </a:cubicBezTo>
                <a:cubicBezTo>
                  <a:pt x="1144" y="648"/>
                  <a:pt x="1163" y="553"/>
                  <a:pt x="1162" y="458"/>
                </a:cubicBezTo>
                <a:cubicBezTo>
                  <a:pt x="1160" y="394"/>
                  <a:pt x="1148" y="326"/>
                  <a:pt x="1109" y="274"/>
                </a:cubicBezTo>
                <a:cubicBezTo>
                  <a:pt x="1088" y="245"/>
                  <a:pt x="1058" y="223"/>
                  <a:pt x="1025" y="209"/>
                </a:cubicBezTo>
                <a:cubicBezTo>
                  <a:pt x="1009" y="202"/>
                  <a:pt x="991" y="200"/>
                  <a:pt x="976" y="192"/>
                </a:cubicBezTo>
                <a:cubicBezTo>
                  <a:pt x="890" y="150"/>
                  <a:pt x="797" y="118"/>
                  <a:pt x="701" y="121"/>
                </a:cubicBezTo>
                <a:cubicBezTo>
                  <a:pt x="633" y="122"/>
                  <a:pt x="565" y="146"/>
                  <a:pt x="515" y="192"/>
                </a:cubicBezTo>
                <a:cubicBezTo>
                  <a:pt x="485" y="217"/>
                  <a:pt x="462" y="249"/>
                  <a:pt x="440" y="281"/>
                </a:cubicBezTo>
                <a:cubicBezTo>
                  <a:pt x="405" y="334"/>
                  <a:pt x="399" y="400"/>
                  <a:pt x="398" y="462"/>
                </a:cubicBezTo>
                <a:cubicBezTo>
                  <a:pt x="398" y="558"/>
                  <a:pt x="417" y="653"/>
                  <a:pt x="438" y="747"/>
                </a:cubicBezTo>
                <a:cubicBezTo>
                  <a:pt x="420" y="759"/>
                  <a:pt x="397" y="767"/>
                  <a:pt x="387" y="788"/>
                </a:cubicBezTo>
                <a:cubicBezTo>
                  <a:pt x="372" y="814"/>
                  <a:pt x="378" y="847"/>
                  <a:pt x="388" y="874"/>
                </a:cubicBezTo>
                <a:cubicBezTo>
                  <a:pt x="399" y="901"/>
                  <a:pt x="414" y="928"/>
                  <a:pt x="441" y="942"/>
                </a:cubicBezTo>
                <a:cubicBezTo>
                  <a:pt x="458" y="949"/>
                  <a:pt x="477" y="951"/>
                  <a:pt x="495" y="956"/>
                </a:cubicBezTo>
                <a:cubicBezTo>
                  <a:pt x="495" y="985"/>
                  <a:pt x="490" y="1014"/>
                  <a:pt x="500" y="1042"/>
                </a:cubicBezTo>
                <a:cubicBezTo>
                  <a:pt x="514" y="1080"/>
                  <a:pt x="537" y="1114"/>
                  <a:pt x="563" y="1144"/>
                </a:cubicBezTo>
                <a:cubicBezTo>
                  <a:pt x="590" y="1207"/>
                  <a:pt x="605" y="1278"/>
                  <a:pt x="591" y="1346"/>
                </a:cubicBezTo>
                <a:cubicBezTo>
                  <a:pt x="581" y="1390"/>
                  <a:pt x="539" y="1415"/>
                  <a:pt x="502" y="1436"/>
                </a:cubicBezTo>
                <a:cubicBezTo>
                  <a:pt x="391" y="1494"/>
                  <a:pt x="271" y="1533"/>
                  <a:pt x="159" y="1588"/>
                </a:cubicBezTo>
                <a:cubicBezTo>
                  <a:pt x="140" y="1599"/>
                  <a:pt x="117" y="1606"/>
                  <a:pt x="105" y="1626"/>
                </a:cubicBezTo>
                <a:cubicBezTo>
                  <a:pt x="92" y="1644"/>
                  <a:pt x="66" y="1651"/>
                  <a:pt x="46" y="1643"/>
                </a:cubicBezTo>
                <a:cubicBezTo>
                  <a:pt x="14" y="1634"/>
                  <a:pt x="0" y="1595"/>
                  <a:pt x="13" y="1566"/>
                </a:cubicBezTo>
                <a:cubicBezTo>
                  <a:pt x="28" y="1535"/>
                  <a:pt x="58" y="1517"/>
                  <a:pt x="87" y="1500"/>
                </a:cubicBezTo>
                <a:cubicBezTo>
                  <a:pt x="192" y="1445"/>
                  <a:pt x="305" y="1408"/>
                  <a:pt x="412" y="1357"/>
                </a:cubicBezTo>
                <a:cubicBezTo>
                  <a:pt x="437" y="1345"/>
                  <a:pt x="462" y="1333"/>
                  <a:pt x="483" y="1317"/>
                </a:cubicBezTo>
                <a:cubicBezTo>
                  <a:pt x="489" y="1278"/>
                  <a:pt x="480" y="1240"/>
                  <a:pt x="467" y="1204"/>
                </a:cubicBezTo>
                <a:cubicBezTo>
                  <a:pt x="429" y="1155"/>
                  <a:pt x="396" y="1100"/>
                  <a:pt x="385" y="1039"/>
                </a:cubicBezTo>
                <a:cubicBezTo>
                  <a:pt x="322" y="1004"/>
                  <a:pt x="285" y="935"/>
                  <a:pt x="271" y="866"/>
                </a:cubicBezTo>
                <a:cubicBezTo>
                  <a:pt x="259" y="807"/>
                  <a:pt x="274" y="744"/>
                  <a:pt x="314" y="699"/>
                </a:cubicBezTo>
                <a:cubicBezTo>
                  <a:pt x="296" y="608"/>
                  <a:pt x="284" y="515"/>
                  <a:pt x="288" y="422"/>
                </a:cubicBezTo>
                <a:cubicBezTo>
                  <a:pt x="292" y="351"/>
                  <a:pt x="307" y="277"/>
                  <a:pt x="348" y="218"/>
                </a:cubicBezTo>
                <a:cubicBezTo>
                  <a:pt x="371" y="187"/>
                  <a:pt x="393" y="155"/>
                  <a:pt x="420" y="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0" name="Freeform 21"/>
          <p:cNvSpPr>
            <a:spLocks noEditPoints="1"/>
          </p:cNvSpPr>
          <p:nvPr/>
        </p:nvSpPr>
        <p:spPr bwMode="auto">
          <a:xfrm>
            <a:off x="2244725" y="3905983"/>
            <a:ext cx="304800" cy="360484"/>
          </a:xfrm>
          <a:custGeom>
            <a:avLst/>
            <a:gdLst>
              <a:gd name="T0" fmla="*/ 2147483646 w 2341"/>
              <a:gd name="T1" fmla="*/ 28328780 h 2781"/>
              <a:gd name="T2" fmla="*/ 2147483646 w 2341"/>
              <a:gd name="T3" fmla="*/ 1803496915 h 2781"/>
              <a:gd name="T4" fmla="*/ 2147483646 w 2341"/>
              <a:gd name="T5" fmla="*/ 2147483646 h 2781"/>
              <a:gd name="T6" fmla="*/ 2147483646 w 2341"/>
              <a:gd name="T7" fmla="*/ 2147483646 h 2781"/>
              <a:gd name="T8" fmla="*/ 2147483646 w 2341"/>
              <a:gd name="T9" fmla="*/ 2147483646 h 2781"/>
              <a:gd name="T10" fmla="*/ 2147483646 w 2341"/>
              <a:gd name="T11" fmla="*/ 2147483646 h 2781"/>
              <a:gd name="T12" fmla="*/ 2147483646 w 2341"/>
              <a:gd name="T13" fmla="*/ 2147483646 h 2781"/>
              <a:gd name="T14" fmla="*/ 2147483646 w 2341"/>
              <a:gd name="T15" fmla="*/ 2147483646 h 2781"/>
              <a:gd name="T16" fmla="*/ 2147483646 w 2341"/>
              <a:gd name="T17" fmla="*/ 2147483646 h 2781"/>
              <a:gd name="T18" fmla="*/ 2147483646 w 2341"/>
              <a:gd name="T19" fmla="*/ 2147483646 h 2781"/>
              <a:gd name="T20" fmla="*/ 2147483646 w 2341"/>
              <a:gd name="T21" fmla="*/ 2147483646 h 2781"/>
              <a:gd name="T22" fmla="*/ 2147483646 w 2341"/>
              <a:gd name="T23" fmla="*/ 2147483646 h 2781"/>
              <a:gd name="T24" fmla="*/ 2147483646 w 2341"/>
              <a:gd name="T25" fmla="*/ 2147483646 h 2781"/>
              <a:gd name="T26" fmla="*/ 1474471888 w 2341"/>
              <a:gd name="T27" fmla="*/ 2147483646 h 2781"/>
              <a:gd name="T28" fmla="*/ 28717082 w 2341"/>
              <a:gd name="T29" fmla="*/ 2147483646 h 2781"/>
              <a:gd name="T30" fmla="*/ 2147483646 w 2341"/>
              <a:gd name="T31" fmla="*/ 2147483646 h 2781"/>
              <a:gd name="T32" fmla="*/ 2147483646 w 2341"/>
              <a:gd name="T33" fmla="*/ 2147483646 h 2781"/>
              <a:gd name="T34" fmla="*/ 2147483646 w 2341"/>
              <a:gd name="T35" fmla="*/ 1241676833 h 2781"/>
              <a:gd name="T36" fmla="*/ 2147483646 w 2341"/>
              <a:gd name="T37" fmla="*/ 552377242 h 2781"/>
              <a:gd name="T38" fmla="*/ 2147483646 w 2341"/>
              <a:gd name="T39" fmla="*/ 2147483646 h 2781"/>
              <a:gd name="T40" fmla="*/ 2147483646 w 2341"/>
              <a:gd name="T41" fmla="*/ 2147483646 h 2781"/>
              <a:gd name="T42" fmla="*/ 2147483646 w 2341"/>
              <a:gd name="T43" fmla="*/ 2147483646 h 2781"/>
              <a:gd name="T44" fmla="*/ 2147483646 w 2341"/>
              <a:gd name="T45" fmla="*/ 712906821 h 2781"/>
              <a:gd name="T46" fmla="*/ 2147483646 w 2341"/>
              <a:gd name="T47" fmla="*/ 2147483646 h 2781"/>
              <a:gd name="T48" fmla="*/ 555321513 w 2341"/>
              <a:gd name="T49" fmla="*/ 2147483646 h 2781"/>
              <a:gd name="T50" fmla="*/ 1871815470 w 2341"/>
              <a:gd name="T51" fmla="*/ 2147483646 h 2781"/>
              <a:gd name="T52" fmla="*/ 2147483646 w 2341"/>
              <a:gd name="T53" fmla="*/ 2147483646 h 2781"/>
              <a:gd name="T54" fmla="*/ 2147483646 w 2341"/>
              <a:gd name="T55" fmla="*/ 2147483646 h 2781"/>
              <a:gd name="T56" fmla="*/ 2147483646 w 2341"/>
              <a:gd name="T57" fmla="*/ 2147483646 h 2781"/>
              <a:gd name="T58" fmla="*/ 2147483646 w 2341"/>
              <a:gd name="T59" fmla="*/ 2147483646 h 2781"/>
              <a:gd name="T60" fmla="*/ 2147483646 w 2341"/>
              <a:gd name="T61" fmla="*/ 2147483646 h 2781"/>
              <a:gd name="T62" fmla="*/ 2147483646 w 2341"/>
              <a:gd name="T63" fmla="*/ 2147483646 h 2781"/>
              <a:gd name="T64" fmla="*/ 2147483646 w 2341"/>
              <a:gd name="T65" fmla="*/ 2147483646 h 2781"/>
              <a:gd name="T66" fmla="*/ 2147483646 w 2341"/>
              <a:gd name="T67" fmla="*/ 2147483646 h 278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341" h="2781">
                <a:moveTo>
                  <a:pt x="1716" y="27"/>
                </a:moveTo>
                <a:cubicBezTo>
                  <a:pt x="1763" y="12"/>
                  <a:pt x="1813" y="1"/>
                  <a:pt x="1863" y="6"/>
                </a:cubicBezTo>
                <a:cubicBezTo>
                  <a:pt x="1937" y="0"/>
                  <a:pt x="2011" y="20"/>
                  <a:pt x="2077" y="52"/>
                </a:cubicBezTo>
                <a:cubicBezTo>
                  <a:pt x="2206" y="116"/>
                  <a:pt x="2302" y="241"/>
                  <a:pt x="2329" y="382"/>
                </a:cubicBezTo>
                <a:cubicBezTo>
                  <a:pt x="2341" y="428"/>
                  <a:pt x="2332" y="475"/>
                  <a:pt x="2336" y="522"/>
                </a:cubicBezTo>
                <a:cubicBezTo>
                  <a:pt x="2325" y="646"/>
                  <a:pt x="2260" y="764"/>
                  <a:pt x="2163" y="842"/>
                </a:cubicBezTo>
                <a:cubicBezTo>
                  <a:pt x="2102" y="892"/>
                  <a:pt x="2028" y="926"/>
                  <a:pt x="1951" y="940"/>
                </a:cubicBezTo>
                <a:cubicBezTo>
                  <a:pt x="1864" y="955"/>
                  <a:pt x="1773" y="946"/>
                  <a:pt x="1691" y="914"/>
                </a:cubicBezTo>
                <a:cubicBezTo>
                  <a:pt x="1610" y="881"/>
                  <a:pt x="1538" y="825"/>
                  <a:pt x="1486" y="755"/>
                </a:cubicBezTo>
                <a:cubicBezTo>
                  <a:pt x="1290" y="905"/>
                  <a:pt x="1094" y="1055"/>
                  <a:pt x="899" y="1206"/>
                </a:cubicBezTo>
                <a:cubicBezTo>
                  <a:pt x="961" y="1328"/>
                  <a:pt x="966" y="1477"/>
                  <a:pt x="913" y="1603"/>
                </a:cubicBezTo>
                <a:cubicBezTo>
                  <a:pt x="1095" y="1753"/>
                  <a:pt x="1278" y="1902"/>
                  <a:pt x="1461" y="2052"/>
                </a:cubicBezTo>
                <a:cubicBezTo>
                  <a:pt x="1465" y="2057"/>
                  <a:pt x="1471" y="2052"/>
                  <a:pt x="1473" y="2048"/>
                </a:cubicBezTo>
                <a:cubicBezTo>
                  <a:pt x="1548" y="1932"/>
                  <a:pt x="1677" y="1853"/>
                  <a:pt x="1815" y="1839"/>
                </a:cubicBezTo>
                <a:cubicBezTo>
                  <a:pt x="1899" y="1830"/>
                  <a:pt x="1986" y="1843"/>
                  <a:pt x="2063" y="1879"/>
                </a:cubicBezTo>
                <a:cubicBezTo>
                  <a:pt x="2180" y="1932"/>
                  <a:pt x="2274" y="2036"/>
                  <a:pt x="2314" y="2158"/>
                </a:cubicBezTo>
                <a:cubicBezTo>
                  <a:pt x="2326" y="2194"/>
                  <a:pt x="2336" y="2232"/>
                  <a:pt x="2336" y="2270"/>
                </a:cubicBezTo>
                <a:cubicBezTo>
                  <a:pt x="2333" y="2301"/>
                  <a:pt x="2337" y="2331"/>
                  <a:pt x="2335" y="2362"/>
                </a:cubicBezTo>
                <a:cubicBezTo>
                  <a:pt x="2322" y="2488"/>
                  <a:pt x="2254" y="2607"/>
                  <a:pt x="2153" y="2683"/>
                </a:cubicBezTo>
                <a:cubicBezTo>
                  <a:pt x="2085" y="2735"/>
                  <a:pt x="2004" y="2768"/>
                  <a:pt x="1919" y="2778"/>
                </a:cubicBezTo>
                <a:cubicBezTo>
                  <a:pt x="1892" y="2781"/>
                  <a:pt x="1866" y="2777"/>
                  <a:pt x="1839" y="2779"/>
                </a:cubicBezTo>
                <a:cubicBezTo>
                  <a:pt x="1696" y="2773"/>
                  <a:pt x="1560" y="2695"/>
                  <a:pt x="1479" y="2578"/>
                </a:cubicBezTo>
                <a:cubicBezTo>
                  <a:pt x="1392" y="2456"/>
                  <a:pt x="1369" y="2291"/>
                  <a:pt x="1422" y="2151"/>
                </a:cubicBezTo>
                <a:cubicBezTo>
                  <a:pt x="1418" y="2152"/>
                  <a:pt x="1415" y="2153"/>
                  <a:pt x="1411" y="2154"/>
                </a:cubicBezTo>
                <a:cubicBezTo>
                  <a:pt x="1230" y="2006"/>
                  <a:pt x="1049" y="1858"/>
                  <a:pt x="867" y="1709"/>
                </a:cubicBezTo>
                <a:cubicBezTo>
                  <a:pt x="864" y="1706"/>
                  <a:pt x="860" y="1704"/>
                  <a:pt x="856" y="1701"/>
                </a:cubicBezTo>
                <a:cubicBezTo>
                  <a:pt x="785" y="1797"/>
                  <a:pt x="677" y="1864"/>
                  <a:pt x="560" y="1885"/>
                </a:cubicBezTo>
                <a:cubicBezTo>
                  <a:pt x="476" y="1899"/>
                  <a:pt x="388" y="1891"/>
                  <a:pt x="308" y="1860"/>
                </a:cubicBezTo>
                <a:cubicBezTo>
                  <a:pt x="190" y="1815"/>
                  <a:pt x="91" y="1720"/>
                  <a:pt x="42" y="1603"/>
                </a:cubicBezTo>
                <a:cubicBezTo>
                  <a:pt x="19" y="1547"/>
                  <a:pt x="4" y="1487"/>
                  <a:pt x="6" y="1426"/>
                </a:cubicBezTo>
                <a:cubicBezTo>
                  <a:pt x="0" y="1264"/>
                  <a:pt x="89" y="1105"/>
                  <a:pt x="225" y="1020"/>
                </a:cubicBezTo>
                <a:cubicBezTo>
                  <a:pt x="354" y="937"/>
                  <a:pt x="523" y="924"/>
                  <a:pt x="663" y="986"/>
                </a:cubicBezTo>
                <a:cubicBezTo>
                  <a:pt x="730" y="1014"/>
                  <a:pt x="789" y="1058"/>
                  <a:pt x="836" y="1113"/>
                </a:cubicBezTo>
                <a:cubicBezTo>
                  <a:pt x="1035" y="962"/>
                  <a:pt x="1231" y="809"/>
                  <a:pt x="1430" y="658"/>
                </a:cubicBezTo>
                <a:cubicBezTo>
                  <a:pt x="1422" y="634"/>
                  <a:pt x="1413" y="610"/>
                  <a:pt x="1407" y="586"/>
                </a:cubicBezTo>
                <a:cubicBezTo>
                  <a:pt x="1381" y="478"/>
                  <a:pt x="1394" y="362"/>
                  <a:pt x="1444" y="263"/>
                </a:cubicBezTo>
                <a:cubicBezTo>
                  <a:pt x="1499" y="153"/>
                  <a:pt x="1599" y="66"/>
                  <a:pt x="1716" y="27"/>
                </a:cubicBezTo>
                <a:close/>
                <a:moveTo>
                  <a:pt x="1821" y="117"/>
                </a:moveTo>
                <a:cubicBezTo>
                  <a:pt x="1702" y="131"/>
                  <a:pt x="1594" y="209"/>
                  <a:pt x="1542" y="317"/>
                </a:cubicBezTo>
                <a:cubicBezTo>
                  <a:pt x="1503" y="394"/>
                  <a:pt x="1495" y="485"/>
                  <a:pt x="1517" y="568"/>
                </a:cubicBezTo>
                <a:cubicBezTo>
                  <a:pt x="1539" y="649"/>
                  <a:pt x="1590" y="723"/>
                  <a:pt x="1659" y="771"/>
                </a:cubicBezTo>
                <a:cubicBezTo>
                  <a:pt x="1719" y="813"/>
                  <a:pt x="1793" y="837"/>
                  <a:pt x="1867" y="836"/>
                </a:cubicBezTo>
                <a:cubicBezTo>
                  <a:pt x="1946" y="836"/>
                  <a:pt x="2024" y="809"/>
                  <a:pt x="2086" y="761"/>
                </a:cubicBezTo>
                <a:cubicBezTo>
                  <a:pt x="2145" y="716"/>
                  <a:pt x="2190" y="653"/>
                  <a:pt x="2211" y="582"/>
                </a:cubicBezTo>
                <a:cubicBezTo>
                  <a:pt x="2231" y="519"/>
                  <a:pt x="2233" y="450"/>
                  <a:pt x="2216" y="385"/>
                </a:cubicBezTo>
                <a:cubicBezTo>
                  <a:pt x="2191" y="285"/>
                  <a:pt x="2119" y="197"/>
                  <a:pt x="2026" y="151"/>
                </a:cubicBezTo>
                <a:cubicBezTo>
                  <a:pt x="1963" y="120"/>
                  <a:pt x="1891" y="108"/>
                  <a:pt x="1821" y="117"/>
                </a:cubicBezTo>
                <a:close/>
                <a:moveTo>
                  <a:pt x="456" y="1059"/>
                </a:moveTo>
                <a:cubicBezTo>
                  <a:pt x="351" y="1064"/>
                  <a:pt x="251" y="1119"/>
                  <a:pt x="188" y="1203"/>
                </a:cubicBezTo>
                <a:cubicBezTo>
                  <a:pt x="139" y="1269"/>
                  <a:pt x="113" y="1352"/>
                  <a:pt x="116" y="1434"/>
                </a:cubicBezTo>
                <a:cubicBezTo>
                  <a:pt x="119" y="1511"/>
                  <a:pt x="148" y="1588"/>
                  <a:pt x="197" y="1647"/>
                </a:cubicBezTo>
                <a:cubicBezTo>
                  <a:pt x="246" y="1708"/>
                  <a:pt x="315" y="1752"/>
                  <a:pt x="391" y="1770"/>
                </a:cubicBezTo>
                <a:cubicBezTo>
                  <a:pt x="466" y="1789"/>
                  <a:pt x="547" y="1782"/>
                  <a:pt x="618" y="1752"/>
                </a:cubicBezTo>
                <a:cubicBezTo>
                  <a:pt x="696" y="1719"/>
                  <a:pt x="761" y="1658"/>
                  <a:pt x="800" y="1582"/>
                </a:cubicBezTo>
                <a:cubicBezTo>
                  <a:pt x="836" y="1510"/>
                  <a:pt x="847" y="1425"/>
                  <a:pt x="831" y="1346"/>
                </a:cubicBezTo>
                <a:cubicBezTo>
                  <a:pt x="811" y="1248"/>
                  <a:pt x="747" y="1159"/>
                  <a:pt x="661" y="1109"/>
                </a:cubicBezTo>
                <a:cubicBezTo>
                  <a:pt x="599" y="1072"/>
                  <a:pt x="527" y="1055"/>
                  <a:pt x="456" y="1059"/>
                </a:cubicBezTo>
                <a:close/>
                <a:moveTo>
                  <a:pt x="1844" y="1948"/>
                </a:moveTo>
                <a:cubicBezTo>
                  <a:pt x="1746" y="1953"/>
                  <a:pt x="1652" y="2001"/>
                  <a:pt x="1590" y="2076"/>
                </a:cubicBezTo>
                <a:cubicBezTo>
                  <a:pt x="1536" y="2140"/>
                  <a:pt x="1505" y="2223"/>
                  <a:pt x="1505" y="2306"/>
                </a:cubicBezTo>
                <a:cubicBezTo>
                  <a:pt x="1505" y="2374"/>
                  <a:pt x="1524" y="2443"/>
                  <a:pt x="1561" y="2500"/>
                </a:cubicBezTo>
                <a:cubicBezTo>
                  <a:pt x="1599" y="2562"/>
                  <a:pt x="1657" y="2612"/>
                  <a:pt x="1725" y="2640"/>
                </a:cubicBezTo>
                <a:cubicBezTo>
                  <a:pt x="1792" y="2669"/>
                  <a:pt x="1867" y="2676"/>
                  <a:pt x="1939" y="2662"/>
                </a:cubicBezTo>
                <a:cubicBezTo>
                  <a:pt x="2017" y="2646"/>
                  <a:pt x="2089" y="2604"/>
                  <a:pt x="2140" y="2543"/>
                </a:cubicBezTo>
                <a:cubicBezTo>
                  <a:pt x="2182" y="2496"/>
                  <a:pt x="2210" y="2437"/>
                  <a:pt x="2221" y="2374"/>
                </a:cubicBezTo>
                <a:cubicBezTo>
                  <a:pt x="2235" y="2301"/>
                  <a:pt x="2225" y="2223"/>
                  <a:pt x="2193" y="2155"/>
                </a:cubicBezTo>
                <a:cubicBezTo>
                  <a:pt x="2164" y="2092"/>
                  <a:pt x="2115" y="2038"/>
                  <a:pt x="2056" y="2001"/>
                </a:cubicBezTo>
                <a:cubicBezTo>
                  <a:pt x="1993" y="1962"/>
                  <a:pt x="1918" y="1943"/>
                  <a:pt x="1844" y="19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5" name="组合 100"/>
          <p:cNvGrpSpPr>
            <a:grpSpLocks/>
          </p:cNvGrpSpPr>
          <p:nvPr/>
        </p:nvGrpSpPr>
        <p:grpSpPr bwMode="auto">
          <a:xfrm>
            <a:off x="1266825" y="2719132"/>
            <a:ext cx="330200" cy="422786"/>
            <a:chOff x="3503613" y="2773363"/>
            <a:chExt cx="1620838" cy="2070100"/>
          </a:xfrm>
          <a:solidFill>
            <a:schemeClr val="bg1"/>
          </a:solidFill>
        </p:grpSpPr>
        <p:sp>
          <p:nvSpPr>
            <p:cNvPr id="46" name="Freeform 60"/>
            <p:cNvSpPr>
              <a:spLocks noEditPoints="1"/>
            </p:cNvSpPr>
            <p:nvPr/>
          </p:nvSpPr>
          <p:spPr bwMode="auto">
            <a:xfrm>
              <a:off x="3503613" y="2773363"/>
              <a:ext cx="1620838" cy="2070100"/>
            </a:xfrm>
            <a:custGeom>
              <a:avLst/>
              <a:gdLst>
                <a:gd name="T0" fmla="*/ 791548 w 1589"/>
                <a:gd name="T1" fmla="*/ 4063 h 2038"/>
                <a:gd name="T2" fmla="*/ 1180182 w 1589"/>
                <a:gd name="T3" fmla="*/ 95481 h 2038"/>
                <a:gd name="T4" fmla="*/ 1485173 w 1589"/>
                <a:gd name="T5" fmla="*/ 375828 h 2038"/>
                <a:gd name="T6" fmla="*/ 1605537 w 1589"/>
                <a:gd name="T7" fmla="*/ 734388 h 2038"/>
                <a:gd name="T8" fmla="*/ 1479053 w 1589"/>
                <a:gd name="T9" fmla="*/ 1229058 h 2038"/>
                <a:gd name="T10" fmla="*/ 1066958 w 1589"/>
                <a:gd name="T11" fmla="*/ 1550036 h 2038"/>
                <a:gd name="T12" fmla="*/ 1053698 w 1589"/>
                <a:gd name="T13" fmla="*/ 1564256 h 2038"/>
                <a:gd name="T14" fmla="*/ 835410 w 1589"/>
                <a:gd name="T15" fmla="*/ 2046738 h 2038"/>
                <a:gd name="T16" fmla="*/ 817049 w 1589"/>
                <a:gd name="T17" fmla="*/ 2065021 h 2038"/>
                <a:gd name="T18" fmla="*/ 784408 w 1589"/>
                <a:gd name="T19" fmla="*/ 2048769 h 2038"/>
                <a:gd name="T20" fmla="*/ 562040 w 1589"/>
                <a:gd name="T21" fmla="*/ 1559177 h 2038"/>
                <a:gd name="T22" fmla="*/ 548780 w 1589"/>
                <a:gd name="T23" fmla="*/ 1548004 h 2038"/>
                <a:gd name="T24" fmla="*/ 238689 w 1589"/>
                <a:gd name="T25" fmla="*/ 1348917 h 2038"/>
                <a:gd name="T26" fmla="*/ 36721 w 1589"/>
                <a:gd name="T27" fmla="*/ 986294 h 2038"/>
                <a:gd name="T28" fmla="*/ 57122 w 1589"/>
                <a:gd name="T29" fmla="*/ 539364 h 2038"/>
                <a:gd name="T30" fmla="*/ 385574 w 1589"/>
                <a:gd name="T31" fmla="*/ 127985 h 2038"/>
                <a:gd name="T32" fmla="*/ 791548 w 1589"/>
                <a:gd name="T33" fmla="*/ 4063 h 2038"/>
                <a:gd name="T34" fmla="*/ 403934 w 1589"/>
                <a:gd name="T35" fmla="*/ 174709 h 2038"/>
                <a:gd name="T36" fmla="*/ 116284 w 1589"/>
                <a:gd name="T37" fmla="*/ 526159 h 2038"/>
                <a:gd name="T38" fmla="*/ 91803 w 1589"/>
                <a:gd name="T39" fmla="*/ 994420 h 2038"/>
                <a:gd name="T40" fmla="*/ 294791 w 1589"/>
                <a:gd name="T41" fmla="*/ 1333681 h 2038"/>
                <a:gd name="T42" fmla="*/ 582441 w 1589"/>
                <a:gd name="T43" fmla="*/ 1503311 h 2038"/>
                <a:gd name="T44" fmla="*/ 601822 w 1589"/>
                <a:gd name="T45" fmla="*/ 1520579 h 2038"/>
                <a:gd name="T46" fmla="*/ 808889 w 1589"/>
                <a:gd name="T47" fmla="*/ 1976651 h 2038"/>
                <a:gd name="T48" fmla="*/ 1015956 w 1589"/>
                <a:gd name="T49" fmla="*/ 1519563 h 2038"/>
                <a:gd name="T50" fmla="*/ 1039417 w 1589"/>
                <a:gd name="T51" fmla="*/ 1503311 h 2038"/>
                <a:gd name="T52" fmla="*/ 1469873 w 1589"/>
                <a:gd name="T53" fmla="*/ 1145767 h 2038"/>
                <a:gd name="T54" fmla="*/ 1488233 w 1589"/>
                <a:gd name="T55" fmla="*/ 485529 h 2038"/>
                <a:gd name="T56" fmla="*/ 1242404 w 1589"/>
                <a:gd name="T57" fmla="*/ 190961 h 2038"/>
                <a:gd name="T58" fmla="*/ 839490 w 1589"/>
                <a:gd name="T59" fmla="*/ 55866 h 2038"/>
                <a:gd name="T60" fmla="*/ 403934 w 1589"/>
                <a:gd name="T61" fmla="*/ 174709 h 203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89" h="2038">
                  <a:moveTo>
                    <a:pt x="776" y="4"/>
                  </a:moveTo>
                  <a:cubicBezTo>
                    <a:pt x="908" y="0"/>
                    <a:pt x="1040" y="32"/>
                    <a:pt x="1157" y="94"/>
                  </a:cubicBezTo>
                  <a:cubicBezTo>
                    <a:pt x="1278" y="158"/>
                    <a:pt x="1382" y="254"/>
                    <a:pt x="1456" y="370"/>
                  </a:cubicBezTo>
                  <a:cubicBezTo>
                    <a:pt x="1523" y="476"/>
                    <a:pt x="1564" y="598"/>
                    <a:pt x="1574" y="723"/>
                  </a:cubicBezTo>
                  <a:cubicBezTo>
                    <a:pt x="1589" y="893"/>
                    <a:pt x="1544" y="1067"/>
                    <a:pt x="1450" y="1210"/>
                  </a:cubicBezTo>
                  <a:cubicBezTo>
                    <a:pt x="1355" y="1356"/>
                    <a:pt x="1211" y="1470"/>
                    <a:pt x="1046" y="1526"/>
                  </a:cubicBezTo>
                  <a:cubicBezTo>
                    <a:pt x="1039" y="1527"/>
                    <a:pt x="1035" y="1533"/>
                    <a:pt x="1033" y="1540"/>
                  </a:cubicBezTo>
                  <a:cubicBezTo>
                    <a:pt x="961" y="1698"/>
                    <a:pt x="890" y="1856"/>
                    <a:pt x="819" y="2015"/>
                  </a:cubicBezTo>
                  <a:cubicBezTo>
                    <a:pt x="815" y="2023"/>
                    <a:pt x="810" y="2030"/>
                    <a:pt x="801" y="2033"/>
                  </a:cubicBezTo>
                  <a:cubicBezTo>
                    <a:pt x="789" y="2038"/>
                    <a:pt x="773" y="2030"/>
                    <a:pt x="769" y="2017"/>
                  </a:cubicBezTo>
                  <a:cubicBezTo>
                    <a:pt x="696" y="1857"/>
                    <a:pt x="624" y="1696"/>
                    <a:pt x="551" y="1535"/>
                  </a:cubicBezTo>
                  <a:cubicBezTo>
                    <a:pt x="549" y="1529"/>
                    <a:pt x="544" y="1525"/>
                    <a:pt x="538" y="1524"/>
                  </a:cubicBezTo>
                  <a:cubicBezTo>
                    <a:pt x="423" y="1484"/>
                    <a:pt x="318" y="1416"/>
                    <a:pt x="234" y="1328"/>
                  </a:cubicBezTo>
                  <a:cubicBezTo>
                    <a:pt x="138" y="1229"/>
                    <a:pt x="69" y="1105"/>
                    <a:pt x="36" y="971"/>
                  </a:cubicBezTo>
                  <a:cubicBezTo>
                    <a:pt x="0" y="827"/>
                    <a:pt x="7" y="672"/>
                    <a:pt x="56" y="531"/>
                  </a:cubicBezTo>
                  <a:cubicBezTo>
                    <a:pt x="114" y="365"/>
                    <a:pt x="229" y="220"/>
                    <a:pt x="378" y="126"/>
                  </a:cubicBezTo>
                  <a:cubicBezTo>
                    <a:pt x="496" y="50"/>
                    <a:pt x="635" y="7"/>
                    <a:pt x="776" y="4"/>
                  </a:cubicBezTo>
                  <a:close/>
                  <a:moveTo>
                    <a:pt x="396" y="172"/>
                  </a:moveTo>
                  <a:cubicBezTo>
                    <a:pt x="268" y="254"/>
                    <a:pt x="168" y="377"/>
                    <a:pt x="114" y="518"/>
                  </a:cubicBezTo>
                  <a:cubicBezTo>
                    <a:pt x="57" y="664"/>
                    <a:pt x="49" y="828"/>
                    <a:pt x="90" y="979"/>
                  </a:cubicBezTo>
                  <a:cubicBezTo>
                    <a:pt x="124" y="1106"/>
                    <a:pt x="193" y="1223"/>
                    <a:pt x="289" y="1313"/>
                  </a:cubicBezTo>
                  <a:cubicBezTo>
                    <a:pt x="368" y="1389"/>
                    <a:pt x="466" y="1447"/>
                    <a:pt x="571" y="1480"/>
                  </a:cubicBezTo>
                  <a:cubicBezTo>
                    <a:pt x="579" y="1483"/>
                    <a:pt x="587" y="1488"/>
                    <a:pt x="590" y="1497"/>
                  </a:cubicBezTo>
                  <a:cubicBezTo>
                    <a:pt x="658" y="1647"/>
                    <a:pt x="725" y="1797"/>
                    <a:pt x="793" y="1946"/>
                  </a:cubicBezTo>
                  <a:cubicBezTo>
                    <a:pt x="861" y="1796"/>
                    <a:pt x="928" y="1646"/>
                    <a:pt x="996" y="1496"/>
                  </a:cubicBezTo>
                  <a:cubicBezTo>
                    <a:pt x="1000" y="1487"/>
                    <a:pt x="1010" y="1483"/>
                    <a:pt x="1019" y="1480"/>
                  </a:cubicBezTo>
                  <a:cubicBezTo>
                    <a:pt x="1198" y="1424"/>
                    <a:pt x="1354" y="1295"/>
                    <a:pt x="1441" y="1128"/>
                  </a:cubicBezTo>
                  <a:cubicBezTo>
                    <a:pt x="1547" y="930"/>
                    <a:pt x="1553" y="682"/>
                    <a:pt x="1459" y="478"/>
                  </a:cubicBezTo>
                  <a:cubicBezTo>
                    <a:pt x="1407" y="362"/>
                    <a:pt x="1322" y="261"/>
                    <a:pt x="1218" y="188"/>
                  </a:cubicBezTo>
                  <a:cubicBezTo>
                    <a:pt x="1103" y="106"/>
                    <a:pt x="964" y="60"/>
                    <a:pt x="823" y="55"/>
                  </a:cubicBezTo>
                  <a:cubicBezTo>
                    <a:pt x="673" y="49"/>
                    <a:pt x="521" y="90"/>
                    <a:pt x="396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7" name="Freeform 61"/>
            <p:cNvSpPr>
              <a:spLocks noEditPoints="1"/>
            </p:cNvSpPr>
            <p:nvPr/>
          </p:nvSpPr>
          <p:spPr bwMode="auto">
            <a:xfrm>
              <a:off x="3973513" y="3252788"/>
              <a:ext cx="676275" cy="668338"/>
            </a:xfrm>
            <a:custGeom>
              <a:avLst/>
              <a:gdLst>
                <a:gd name="T0" fmla="*/ 321307 w 663"/>
                <a:gd name="T1" fmla="*/ 4063 h 658"/>
                <a:gd name="T2" fmla="*/ 506951 w 663"/>
                <a:gd name="T3" fmla="*/ 49770 h 658"/>
                <a:gd name="T4" fmla="*/ 657915 w 663"/>
                <a:gd name="T5" fmla="*/ 239708 h 658"/>
                <a:gd name="T6" fmla="*/ 658935 w 663"/>
                <a:gd name="T7" fmla="*/ 421520 h 658"/>
                <a:gd name="T8" fmla="*/ 507971 w 663"/>
                <a:gd name="T9" fmla="*/ 616537 h 658"/>
                <a:gd name="T10" fmla="*/ 308047 w 663"/>
                <a:gd name="T11" fmla="*/ 661228 h 658"/>
                <a:gd name="T12" fmla="*/ 28561 w 663"/>
                <a:gd name="T13" fmla="*/ 442850 h 658"/>
                <a:gd name="T14" fmla="*/ 39781 w 663"/>
                <a:gd name="T15" fmla="*/ 199079 h 658"/>
                <a:gd name="T16" fmla="*/ 321307 w 663"/>
                <a:gd name="T17" fmla="*/ 4063 h 658"/>
                <a:gd name="T18" fmla="*/ 316207 w 663"/>
                <a:gd name="T19" fmla="*/ 55864 h 658"/>
                <a:gd name="T20" fmla="*/ 119343 w 663"/>
                <a:gd name="T21" fmla="*/ 161498 h 658"/>
                <a:gd name="T22" fmla="*/ 107102 w 663"/>
                <a:gd name="T23" fmla="*/ 487541 h 658"/>
                <a:gd name="T24" fmla="*/ 242765 w 663"/>
                <a:gd name="T25" fmla="*/ 594191 h 658"/>
                <a:gd name="T26" fmla="*/ 474311 w 663"/>
                <a:gd name="T27" fmla="*/ 578955 h 658"/>
                <a:gd name="T28" fmla="*/ 579373 w 663"/>
                <a:gd name="T29" fmla="*/ 480431 h 658"/>
                <a:gd name="T30" fmla="*/ 604873 w 663"/>
                <a:gd name="T31" fmla="*/ 240724 h 658"/>
                <a:gd name="T32" fmla="*/ 497771 w 663"/>
                <a:gd name="T33" fmla="*/ 101571 h 658"/>
                <a:gd name="T34" fmla="*/ 316207 w 663"/>
                <a:gd name="T35" fmla="*/ 55864 h 65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63" h="658">
                  <a:moveTo>
                    <a:pt x="315" y="4"/>
                  </a:moveTo>
                  <a:cubicBezTo>
                    <a:pt x="378" y="0"/>
                    <a:pt x="442" y="16"/>
                    <a:pt x="497" y="49"/>
                  </a:cubicBezTo>
                  <a:cubicBezTo>
                    <a:pt x="567" y="90"/>
                    <a:pt x="621" y="158"/>
                    <a:pt x="645" y="236"/>
                  </a:cubicBezTo>
                  <a:cubicBezTo>
                    <a:pt x="663" y="294"/>
                    <a:pt x="663" y="357"/>
                    <a:pt x="646" y="415"/>
                  </a:cubicBezTo>
                  <a:cubicBezTo>
                    <a:pt x="623" y="495"/>
                    <a:pt x="569" y="564"/>
                    <a:pt x="498" y="607"/>
                  </a:cubicBezTo>
                  <a:cubicBezTo>
                    <a:pt x="440" y="642"/>
                    <a:pt x="370" y="658"/>
                    <a:pt x="302" y="651"/>
                  </a:cubicBezTo>
                  <a:cubicBezTo>
                    <a:pt x="180" y="639"/>
                    <a:pt x="70" y="551"/>
                    <a:pt x="28" y="436"/>
                  </a:cubicBezTo>
                  <a:cubicBezTo>
                    <a:pt x="0" y="358"/>
                    <a:pt x="4" y="270"/>
                    <a:pt x="39" y="196"/>
                  </a:cubicBezTo>
                  <a:cubicBezTo>
                    <a:pt x="87" y="88"/>
                    <a:pt x="197" y="10"/>
                    <a:pt x="315" y="4"/>
                  </a:cubicBezTo>
                  <a:close/>
                  <a:moveTo>
                    <a:pt x="310" y="55"/>
                  </a:moveTo>
                  <a:cubicBezTo>
                    <a:pt x="235" y="61"/>
                    <a:pt x="163" y="99"/>
                    <a:pt x="117" y="159"/>
                  </a:cubicBezTo>
                  <a:cubicBezTo>
                    <a:pt x="46" y="249"/>
                    <a:pt x="42" y="384"/>
                    <a:pt x="105" y="480"/>
                  </a:cubicBezTo>
                  <a:cubicBezTo>
                    <a:pt x="136" y="528"/>
                    <a:pt x="183" y="566"/>
                    <a:pt x="238" y="585"/>
                  </a:cubicBezTo>
                  <a:cubicBezTo>
                    <a:pt x="311" y="611"/>
                    <a:pt x="396" y="606"/>
                    <a:pt x="465" y="570"/>
                  </a:cubicBezTo>
                  <a:cubicBezTo>
                    <a:pt x="507" y="548"/>
                    <a:pt x="543" y="514"/>
                    <a:pt x="568" y="473"/>
                  </a:cubicBezTo>
                  <a:cubicBezTo>
                    <a:pt x="610" y="403"/>
                    <a:pt x="619" y="314"/>
                    <a:pt x="593" y="237"/>
                  </a:cubicBezTo>
                  <a:cubicBezTo>
                    <a:pt x="574" y="182"/>
                    <a:pt x="537" y="133"/>
                    <a:pt x="488" y="100"/>
                  </a:cubicBezTo>
                  <a:cubicBezTo>
                    <a:pt x="437" y="65"/>
                    <a:pt x="372" y="50"/>
                    <a:pt x="31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7432" name="Freeform 103"/>
          <p:cNvSpPr>
            <a:spLocks noEditPoints="1"/>
          </p:cNvSpPr>
          <p:nvPr/>
        </p:nvSpPr>
        <p:spPr bwMode="auto">
          <a:xfrm>
            <a:off x="2232025" y="1822179"/>
            <a:ext cx="330200" cy="286292"/>
          </a:xfrm>
          <a:custGeom>
            <a:avLst/>
            <a:gdLst>
              <a:gd name="T0" fmla="*/ 2147483646 w 2863"/>
              <a:gd name="T1" fmla="*/ 0 h 2499"/>
              <a:gd name="T2" fmla="*/ 2147483646 w 2863"/>
              <a:gd name="T3" fmla="*/ 0 h 2499"/>
              <a:gd name="T4" fmla="*/ 2147483646 w 2863"/>
              <a:gd name="T5" fmla="*/ 633117287 h 2499"/>
              <a:gd name="T6" fmla="*/ 2147483646 w 2863"/>
              <a:gd name="T7" fmla="*/ 2111314256 h 2499"/>
              <a:gd name="T8" fmla="*/ 2147483646 w 2863"/>
              <a:gd name="T9" fmla="*/ 2147483646 h 2499"/>
              <a:gd name="T10" fmla="*/ 2147483646 w 2863"/>
              <a:gd name="T11" fmla="*/ 2147483646 h 2499"/>
              <a:gd name="T12" fmla="*/ 2147483646 w 2863"/>
              <a:gd name="T13" fmla="*/ 2147483646 h 2499"/>
              <a:gd name="T14" fmla="*/ 2147483646 w 2863"/>
              <a:gd name="T15" fmla="*/ 2147483646 h 2499"/>
              <a:gd name="T16" fmla="*/ 2141608115 w 2863"/>
              <a:gd name="T17" fmla="*/ 2147483646 h 2499"/>
              <a:gd name="T18" fmla="*/ 697268681 w 2863"/>
              <a:gd name="T19" fmla="*/ 2147483646 h 2499"/>
              <a:gd name="T20" fmla="*/ 888189906 w 2863"/>
              <a:gd name="T21" fmla="*/ 2147483646 h 2499"/>
              <a:gd name="T22" fmla="*/ 268391012 w 2863"/>
              <a:gd name="T23" fmla="*/ 2147483646 h 2499"/>
              <a:gd name="T24" fmla="*/ 74703050 w 2863"/>
              <a:gd name="T25" fmla="*/ 2147483646 h 2499"/>
              <a:gd name="T26" fmla="*/ 738770427 w 2863"/>
              <a:gd name="T27" fmla="*/ 1412980819 h 2499"/>
              <a:gd name="T28" fmla="*/ 2147483646 w 2863"/>
              <a:gd name="T29" fmla="*/ 255417716 h 2499"/>
              <a:gd name="T30" fmla="*/ 2147483646 w 2863"/>
              <a:gd name="T31" fmla="*/ 0 h 2499"/>
              <a:gd name="T32" fmla="*/ 2147483646 w 2863"/>
              <a:gd name="T33" fmla="*/ 633117287 h 2499"/>
              <a:gd name="T34" fmla="*/ 807939888 w 2863"/>
              <a:gd name="T35" fmla="*/ 1831445324 h 2499"/>
              <a:gd name="T36" fmla="*/ 356941356 w 2863"/>
              <a:gd name="T37" fmla="*/ 2147483646 h 2499"/>
              <a:gd name="T38" fmla="*/ 691735092 w 2863"/>
              <a:gd name="T39" fmla="*/ 2147483646 h 2499"/>
              <a:gd name="T40" fmla="*/ 1214683316 w 2863"/>
              <a:gd name="T41" fmla="*/ 2147483646 h 2499"/>
              <a:gd name="T42" fmla="*/ 1073577542 w 2863"/>
              <a:gd name="T43" fmla="*/ 2147483646 h 2499"/>
              <a:gd name="T44" fmla="*/ 2075205391 w 2863"/>
              <a:gd name="T45" fmla="*/ 2147483646 h 2499"/>
              <a:gd name="T46" fmla="*/ 2127774315 w 2863"/>
              <a:gd name="T47" fmla="*/ 2147483646 h 2499"/>
              <a:gd name="T48" fmla="*/ 2138841378 w 2863"/>
              <a:gd name="T49" fmla="*/ 2147483646 h 2499"/>
              <a:gd name="T50" fmla="*/ 2147483646 w 2863"/>
              <a:gd name="T51" fmla="*/ 2147483646 h 2499"/>
              <a:gd name="T52" fmla="*/ 2147483646 w 2863"/>
              <a:gd name="T53" fmla="*/ 2147483646 h 2499"/>
              <a:gd name="T54" fmla="*/ 2147483646 w 2863"/>
              <a:gd name="T55" fmla="*/ 2147483646 h 2499"/>
              <a:gd name="T56" fmla="*/ 2147483646 w 2863"/>
              <a:gd name="T57" fmla="*/ 2147483646 h 2499"/>
              <a:gd name="T58" fmla="*/ 2147483646 w 2863"/>
              <a:gd name="T59" fmla="*/ 2147483646 h 2499"/>
              <a:gd name="T60" fmla="*/ 2147483646 w 2863"/>
              <a:gd name="T61" fmla="*/ 1828728586 h 2499"/>
              <a:gd name="T62" fmla="*/ 2147483646 w 2863"/>
              <a:gd name="T63" fmla="*/ 1035281134 h 2499"/>
              <a:gd name="T64" fmla="*/ 2147483646 w 2863"/>
              <a:gd name="T65" fmla="*/ 453782902 h 2499"/>
              <a:gd name="T66" fmla="*/ 2147483646 w 2863"/>
              <a:gd name="T67" fmla="*/ 633117287 h 249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863" h="2499">
                <a:moveTo>
                  <a:pt x="1408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732" y="2"/>
                  <a:pt x="2024" y="79"/>
                  <a:pt x="2270" y="233"/>
                </a:cubicBezTo>
                <a:cubicBezTo>
                  <a:pt x="2480" y="363"/>
                  <a:pt x="2657" y="550"/>
                  <a:pt x="2759" y="777"/>
                </a:cubicBezTo>
                <a:cubicBezTo>
                  <a:pt x="2832" y="940"/>
                  <a:pt x="2863" y="1122"/>
                  <a:pt x="2845" y="1300"/>
                </a:cubicBezTo>
                <a:cubicBezTo>
                  <a:pt x="2831" y="1450"/>
                  <a:pt x="2782" y="1597"/>
                  <a:pt x="2706" y="1727"/>
                </a:cubicBezTo>
                <a:cubicBezTo>
                  <a:pt x="2638" y="1846"/>
                  <a:pt x="2548" y="1951"/>
                  <a:pt x="2444" y="2041"/>
                </a:cubicBezTo>
                <a:cubicBezTo>
                  <a:pt x="2235" y="2221"/>
                  <a:pt x="1974" y="2335"/>
                  <a:pt x="1703" y="2379"/>
                </a:cubicBezTo>
                <a:cubicBezTo>
                  <a:pt x="1391" y="2430"/>
                  <a:pt x="1063" y="2392"/>
                  <a:pt x="774" y="2263"/>
                </a:cubicBezTo>
                <a:cubicBezTo>
                  <a:pt x="600" y="2341"/>
                  <a:pt x="426" y="2421"/>
                  <a:pt x="252" y="2499"/>
                </a:cubicBezTo>
                <a:cubicBezTo>
                  <a:pt x="275" y="2314"/>
                  <a:pt x="299" y="2129"/>
                  <a:pt x="321" y="1944"/>
                </a:cubicBezTo>
                <a:cubicBezTo>
                  <a:pt x="227" y="1843"/>
                  <a:pt x="150" y="1726"/>
                  <a:pt x="97" y="1598"/>
                </a:cubicBezTo>
                <a:cubicBezTo>
                  <a:pt x="26" y="1428"/>
                  <a:pt x="0" y="1239"/>
                  <a:pt x="27" y="1056"/>
                </a:cubicBezTo>
                <a:cubicBezTo>
                  <a:pt x="54" y="859"/>
                  <a:pt x="141" y="673"/>
                  <a:pt x="267" y="520"/>
                </a:cubicBezTo>
                <a:cubicBezTo>
                  <a:pt x="427" y="323"/>
                  <a:pt x="646" y="179"/>
                  <a:pt x="884" y="94"/>
                </a:cubicBezTo>
                <a:cubicBezTo>
                  <a:pt x="1052" y="34"/>
                  <a:pt x="1230" y="3"/>
                  <a:pt x="1408" y="0"/>
                </a:cubicBezTo>
                <a:close/>
                <a:moveTo>
                  <a:pt x="836" y="233"/>
                </a:moveTo>
                <a:cubicBezTo>
                  <a:pt x="619" y="326"/>
                  <a:pt x="423" y="476"/>
                  <a:pt x="292" y="674"/>
                </a:cubicBezTo>
                <a:cubicBezTo>
                  <a:pt x="188" y="828"/>
                  <a:pt x="128" y="1013"/>
                  <a:pt x="129" y="1200"/>
                </a:cubicBezTo>
                <a:cubicBezTo>
                  <a:pt x="128" y="1360"/>
                  <a:pt x="172" y="1518"/>
                  <a:pt x="250" y="1658"/>
                </a:cubicBezTo>
                <a:cubicBezTo>
                  <a:pt x="300" y="1749"/>
                  <a:pt x="365" y="1832"/>
                  <a:pt x="439" y="1905"/>
                </a:cubicBezTo>
                <a:cubicBezTo>
                  <a:pt x="422" y="2042"/>
                  <a:pt x="405" y="2178"/>
                  <a:pt x="388" y="2315"/>
                </a:cubicBezTo>
                <a:cubicBezTo>
                  <a:pt x="509" y="2260"/>
                  <a:pt x="629" y="2205"/>
                  <a:pt x="750" y="2151"/>
                </a:cubicBezTo>
                <a:cubicBezTo>
                  <a:pt x="757" y="2164"/>
                  <a:pt x="763" y="2178"/>
                  <a:pt x="769" y="2192"/>
                </a:cubicBezTo>
                <a:cubicBezTo>
                  <a:pt x="770" y="2191"/>
                  <a:pt x="772" y="2191"/>
                  <a:pt x="773" y="2191"/>
                </a:cubicBezTo>
                <a:cubicBezTo>
                  <a:pt x="781" y="2178"/>
                  <a:pt x="789" y="2164"/>
                  <a:pt x="796" y="2151"/>
                </a:cubicBezTo>
                <a:cubicBezTo>
                  <a:pt x="1068" y="2277"/>
                  <a:pt x="1377" y="2316"/>
                  <a:pt x="1672" y="2271"/>
                </a:cubicBezTo>
                <a:cubicBezTo>
                  <a:pt x="1938" y="2230"/>
                  <a:pt x="2196" y="2117"/>
                  <a:pt x="2397" y="1934"/>
                </a:cubicBezTo>
                <a:cubicBezTo>
                  <a:pt x="2510" y="1830"/>
                  <a:pt x="2604" y="1703"/>
                  <a:pt x="2664" y="1561"/>
                </a:cubicBezTo>
                <a:cubicBezTo>
                  <a:pt x="2732" y="1402"/>
                  <a:pt x="2754" y="1224"/>
                  <a:pt x="2726" y="1054"/>
                </a:cubicBezTo>
                <a:cubicBezTo>
                  <a:pt x="2704" y="918"/>
                  <a:pt x="2651" y="787"/>
                  <a:pt x="2574" y="673"/>
                </a:cubicBezTo>
                <a:cubicBezTo>
                  <a:pt x="2498" y="559"/>
                  <a:pt x="2401" y="461"/>
                  <a:pt x="2290" y="381"/>
                </a:cubicBezTo>
                <a:cubicBezTo>
                  <a:pt x="2156" y="282"/>
                  <a:pt x="2002" y="211"/>
                  <a:pt x="1841" y="167"/>
                </a:cubicBezTo>
                <a:cubicBezTo>
                  <a:pt x="1511" y="76"/>
                  <a:pt x="1150" y="98"/>
                  <a:pt x="836" y="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979A0AE6-48DC-470C-A933-08BC6D96E1E8}"/>
              </a:ext>
            </a:extLst>
          </p:cNvPr>
          <p:cNvSpPr txBox="1"/>
          <p:nvPr/>
        </p:nvSpPr>
        <p:spPr bwMode="auto">
          <a:xfrm>
            <a:off x="4141788" y="1822179"/>
            <a:ext cx="5964237" cy="29380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ea typeface="+mn-ea"/>
              </a:rPr>
              <a:t>      </a:t>
            </a:r>
            <a:r>
              <a:rPr lang="zh-CN" altLang="en-US" sz="1800" dirty="0">
                <a:ea typeface="+mn-ea"/>
              </a:rPr>
              <a:t>“用户故事地图”以直观易变的方式进行项目的良好沟通，大多数人看重的是地图的形式部分，横向是讲述大故事的部分，纵向是逐步的细化，但是最关键的是产品的构思框架，让团队成员对想要做出的产品一目了然，大大提高了团队之间相互协作的默契度，但是要注意的一点就是，功能的开拓要适度，否则这幅用户地图永远都画不完。正如</a:t>
            </a:r>
            <a:r>
              <a:rPr lang="en-US" altLang="zh-CN" sz="1800" dirty="0">
                <a:ea typeface="+mn-ea"/>
              </a:rPr>
              <a:t>《</a:t>
            </a:r>
            <a:r>
              <a:rPr lang="zh-CN" altLang="en-US" sz="1800" dirty="0">
                <a:ea typeface="+mn-ea"/>
              </a:rPr>
              <a:t>用户故事地图</a:t>
            </a:r>
            <a:r>
              <a:rPr lang="en-US" altLang="zh-CN" sz="1800" dirty="0">
                <a:ea typeface="+mn-ea"/>
              </a:rPr>
              <a:t>》</a:t>
            </a:r>
            <a:r>
              <a:rPr lang="zh-CN" altLang="en-US" sz="1800" dirty="0">
                <a:ea typeface="+mn-ea"/>
              </a:rPr>
              <a:t>的作者</a:t>
            </a:r>
            <a:r>
              <a:rPr lang="en-US" altLang="zh-CN" sz="1800" dirty="0">
                <a:ea typeface="+mn-ea"/>
              </a:rPr>
              <a:t>Jeff Patton</a:t>
            </a:r>
            <a:r>
              <a:rPr lang="zh-CN" altLang="en-US" sz="1800" dirty="0">
                <a:ea typeface="+mn-ea"/>
              </a:rPr>
              <a:t>所说：“如果不需要讨论，就不必绘制用户故事地图。”</a:t>
            </a:r>
          </a:p>
        </p:txBody>
      </p:sp>
    </p:spTree>
  </p:cSld>
  <p:clrMapOvr>
    <a:masterClrMapping/>
  </p:clrMapOvr>
  <p:transition spd="med" advClick="0" advTm="400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5603875" y="0"/>
            <a:ext cx="9469438" cy="6858000"/>
          </a:xfrm>
          <a:prstGeom prst="parallelogram">
            <a:avLst>
              <a:gd name="adj" fmla="val 3174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506264" y="2462980"/>
            <a:ext cx="4350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谢谢观看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417777" y="3579946"/>
            <a:ext cx="4553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C000"/>
                </a:solidFill>
              </a:rPr>
              <a:t>THANKS FOR WATCHING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7342637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6320"/>
          <a:stretch>
            <a:fillRect/>
          </a:stretch>
        </p:blipFill>
        <p:spPr>
          <a:xfrm>
            <a:off x="0" y="0"/>
            <a:ext cx="6405204" cy="6858000"/>
          </a:xfrm>
          <a:custGeom>
            <a:avLst/>
            <a:gdLst>
              <a:gd name="connsiteX0" fmla="*/ 0 w 6405204"/>
              <a:gd name="connsiteY0" fmla="*/ 0 h 6858000"/>
              <a:gd name="connsiteX1" fmla="*/ 6405204 w 6405204"/>
              <a:gd name="connsiteY1" fmla="*/ 0 h 6858000"/>
              <a:gd name="connsiteX2" fmla="*/ 3768837 w 6405204"/>
              <a:gd name="connsiteY2" fmla="*/ 6858000 h 6858000"/>
              <a:gd name="connsiteX3" fmla="*/ 0 w 64052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5204" h="6858000">
                <a:moveTo>
                  <a:pt x="0" y="0"/>
                </a:moveTo>
                <a:lnTo>
                  <a:pt x="6405204" y="0"/>
                </a:lnTo>
                <a:lnTo>
                  <a:pt x="3768837" y="6858000"/>
                </a:lnTo>
                <a:lnTo>
                  <a:pt x="0" y="6858000"/>
                </a:lnTo>
                <a:close/>
              </a:path>
            </a:pathLst>
          </a:custGeom>
          <a:effectLst/>
        </p:spPr>
      </p:pic>
      <p:sp>
        <p:nvSpPr>
          <p:cNvPr id="6" name="文本框 5"/>
          <p:cNvSpPr txBox="1"/>
          <p:nvPr/>
        </p:nvSpPr>
        <p:spPr>
          <a:xfrm rot="17470936">
            <a:off x="1258888" y="2692400"/>
            <a:ext cx="6856412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>
                <a:solidFill>
                  <a:srgbClr val="FFC000"/>
                </a:solidFill>
                <a:latin typeface="+mj-lt"/>
                <a:ea typeface="华文细黑" panose="02010600040101010101" pitchFamily="2" charset="-122"/>
              </a:rPr>
              <a:t>CONTENTS</a:t>
            </a:r>
            <a:endParaRPr lang="zh-CN" altLang="en-US" sz="9600" dirty="0">
              <a:solidFill>
                <a:srgbClr val="FFC000"/>
              </a:solidFill>
              <a:latin typeface="+mj-lt"/>
              <a:ea typeface="华文细黑" panose="02010600040101010101" pitchFamily="2" charset="-122"/>
            </a:endParaRPr>
          </a:p>
        </p:txBody>
      </p:sp>
      <p:sp>
        <p:nvSpPr>
          <p:cNvPr id="24" name="菱形 23"/>
          <p:cNvSpPr/>
          <p:nvPr/>
        </p:nvSpPr>
        <p:spPr>
          <a:xfrm rot="18921580">
            <a:off x="6388100" y="1514475"/>
            <a:ext cx="814388" cy="814388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40563" y="1598613"/>
            <a:ext cx="4011612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592A28"/>
                </a:solidFill>
                <a:latin typeface="+mn-ea"/>
              </a:rPr>
              <a:t>用户故事地图介绍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40563" y="1949450"/>
            <a:ext cx="38639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ea typeface="华文细黑" panose="02010600040101010101" pitchFamily="2" charset="-122"/>
              </a:rPr>
              <a:t>What is user story map</a:t>
            </a:r>
            <a:endParaRPr lang="zh-CN" altLang="en-US" dirty="0">
              <a:solidFill>
                <a:schemeClr val="bg1">
                  <a:lumMod val="65000"/>
                </a:schemeClr>
              </a:solidFill>
              <a:ea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427788" y="1660525"/>
            <a:ext cx="735012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6" name="菱形 35"/>
          <p:cNvSpPr/>
          <p:nvPr/>
        </p:nvSpPr>
        <p:spPr>
          <a:xfrm rot="18921580">
            <a:off x="6386513" y="2713038"/>
            <a:ext cx="814387" cy="81438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38975" y="2797175"/>
            <a:ext cx="4011613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592A28"/>
                </a:solidFill>
                <a:latin typeface="+mn-ea"/>
              </a:rPr>
              <a:t>用户故事地图作用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038975" y="3148013"/>
            <a:ext cx="3863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+mn-lt"/>
                <a:ea typeface="华文细黑" panose="02010600040101010101" pitchFamily="2" charset="-122"/>
              </a:rPr>
              <a:t>What can user story map do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26200" y="2857500"/>
            <a:ext cx="73501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2" name="菱形 41"/>
          <p:cNvSpPr/>
          <p:nvPr/>
        </p:nvSpPr>
        <p:spPr>
          <a:xfrm rot="18921580">
            <a:off x="6384925" y="3911600"/>
            <a:ext cx="814388" cy="814388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37388" y="3994150"/>
            <a:ext cx="401161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592A28"/>
                </a:solidFill>
                <a:latin typeface="+mn-ea"/>
                <a:ea typeface="+mn-ea"/>
              </a:rPr>
              <a:t>创建用户故事地图步骤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037388" y="4346575"/>
            <a:ext cx="3863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+mn-lt"/>
                <a:ea typeface="华文细黑" panose="02010600040101010101" pitchFamily="2" charset="-122"/>
              </a:rPr>
              <a:t>How to build the user story map 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424613" y="4056063"/>
            <a:ext cx="73501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8" name="菱形 47"/>
          <p:cNvSpPr/>
          <p:nvPr/>
        </p:nvSpPr>
        <p:spPr>
          <a:xfrm rot="18921580">
            <a:off x="6383338" y="5108575"/>
            <a:ext cx="814387" cy="814388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035800" y="5192713"/>
            <a:ext cx="401161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592A28"/>
                </a:solidFill>
                <a:latin typeface="+mn-ea"/>
                <a:ea typeface="+mn-ea"/>
              </a:rPr>
              <a:t>总结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7035800" y="5543550"/>
            <a:ext cx="38639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+mn-lt"/>
                <a:ea typeface="华文细黑" panose="02010600040101010101" pitchFamily="2" charset="-122"/>
              </a:rPr>
              <a:t>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423025" y="5254625"/>
            <a:ext cx="73501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 animBg="1"/>
      <p:bldP spid="25" grpId="0"/>
      <p:bldP spid="26" grpId="0"/>
      <p:bldP spid="49" grpId="0"/>
      <p:bldP spid="36" grpId="0" animBg="1"/>
      <p:bldP spid="39" grpId="0"/>
      <p:bldP spid="40" grpId="0"/>
      <p:bldP spid="38" grpId="0"/>
      <p:bldP spid="42" grpId="0" animBg="1"/>
      <p:bldP spid="45" grpId="0"/>
      <p:bldP spid="46" grpId="0"/>
      <p:bldP spid="44" grpId="0"/>
      <p:bldP spid="48" grpId="0" animBg="1"/>
      <p:bldP spid="59" grpId="0"/>
      <p:bldP spid="72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平行四边形 2"/>
          <p:cNvSpPr/>
          <p:nvPr/>
        </p:nvSpPr>
        <p:spPr>
          <a:xfrm>
            <a:off x="3532188" y="0"/>
            <a:ext cx="4979987" cy="6883400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821363" y="1549400"/>
            <a:ext cx="735012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lang="zh-CN" altLang="en-US" sz="7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4101" name="组合 26"/>
          <p:cNvGrpSpPr>
            <a:grpSpLocks/>
          </p:cNvGrpSpPr>
          <p:nvPr/>
        </p:nvGrpSpPr>
        <p:grpSpPr bwMode="auto">
          <a:xfrm>
            <a:off x="4183063" y="2757489"/>
            <a:ext cx="4011612" cy="735011"/>
            <a:chOff x="6583498" y="1464983"/>
            <a:chExt cx="4011561" cy="734712"/>
          </a:xfrm>
        </p:grpSpPr>
        <p:sp>
          <p:nvSpPr>
            <p:cNvPr id="4103" name="文本框 24"/>
            <p:cNvSpPr txBox="1">
              <a:spLocks noChangeArrowheads="1"/>
            </p:cNvSpPr>
            <p:nvPr/>
          </p:nvSpPr>
          <p:spPr bwMode="auto">
            <a:xfrm>
              <a:off x="6583498" y="1464983"/>
              <a:ext cx="401156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  <a:ea typeface="+mn-ea"/>
                </a:rPr>
                <a:t>用户故事地图介绍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683513" y="1829958"/>
              <a:ext cx="3863926" cy="3697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华文细黑" panose="02010600040101010101" pitchFamily="2" charset="-122"/>
                </a:rPr>
                <a:t>              What is user story map</a:t>
              </a: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164138" y="2749550"/>
            <a:ext cx="20494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 advTm="200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230727" y="1806762"/>
            <a:ext cx="6418348" cy="2678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矩形 30"/>
          <p:cNvSpPr/>
          <p:nvPr/>
        </p:nvSpPr>
        <p:spPr bwMode="auto">
          <a:xfrm>
            <a:off x="0" y="0"/>
            <a:ext cx="609600" cy="555625"/>
          </a:xfrm>
          <a:prstGeom prst="rect">
            <a:avLst/>
          </a:prstGeom>
          <a:solidFill>
            <a:srgbClr val="592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+mj-lt"/>
              </a:rPr>
              <a:t>1</a:t>
            </a:r>
            <a:endParaRPr lang="zh-CN" altLang="en-US" sz="2400" dirty="0">
              <a:latin typeface="+mj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329152" y="2516058"/>
            <a:ext cx="6081798" cy="16616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ea typeface="+mn-ea"/>
              </a:rPr>
              <a:t>吸收了各种新型开发模式的“动态”特性</a:t>
            </a:r>
            <a:endParaRPr lang="en-US" altLang="zh-CN" dirty="0">
              <a:solidFill>
                <a:schemeClr val="bg1">
                  <a:lumMod val="7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ea typeface="+mn-ea"/>
              </a:rPr>
              <a:t>关注点从文档转移到了开发者</a:t>
            </a:r>
            <a:endParaRPr lang="en-US" altLang="zh-CN" dirty="0">
              <a:solidFill>
                <a:schemeClr val="bg1">
                  <a:lumMod val="7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ea typeface="+mn-ea"/>
              </a:rPr>
              <a:t>管理方式从工厂的流水线到团队的自我放松式的组织</a:t>
            </a:r>
            <a:endParaRPr lang="en-US" altLang="zh-CN" dirty="0">
              <a:solidFill>
                <a:schemeClr val="bg1">
                  <a:lumMod val="75000"/>
                </a:schemeClr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ea typeface="+mn-ea"/>
              </a:rPr>
              <a:t>客户的需求可以随着进程的推进和实际情况而改变，团队可以产生预期成果的最小发布方案，即 “最小可行产品”（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ea typeface="+mn-ea"/>
              </a:rPr>
              <a:t>MVP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ea typeface="+mn-ea"/>
              </a:rPr>
              <a:t>）</a:t>
            </a:r>
          </a:p>
        </p:txBody>
      </p:sp>
      <p:sp>
        <p:nvSpPr>
          <p:cNvPr id="6155" name="文本框 34"/>
          <p:cNvSpPr txBox="1">
            <a:spLocks noChangeArrowheads="1"/>
          </p:cNvSpPr>
          <p:nvPr/>
        </p:nvSpPr>
        <p:spPr bwMode="auto">
          <a:xfrm>
            <a:off x="5345027" y="1947837"/>
            <a:ext cx="2074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敏捷开发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5425989" y="2344712"/>
            <a:ext cx="36845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50">
            <a:extLst>
              <a:ext uri="{FF2B5EF4-FFF2-40B4-BE49-F238E27FC236}">
                <a16:creationId xmlns:a16="http://schemas.microsoft.com/office/drawing/2014/main" xmlns="" id="{D05B63E5-5C01-41A8-B635-B7E91FF0E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73" y="7852"/>
            <a:ext cx="17342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FFC000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用户故事地图</a:t>
            </a:r>
          </a:p>
        </p:txBody>
      </p:sp>
      <p:sp>
        <p:nvSpPr>
          <p:cNvPr id="20" name="文本框 32">
            <a:extLst>
              <a:ext uri="{FF2B5EF4-FFF2-40B4-BE49-F238E27FC236}">
                <a16:creationId xmlns:a16="http://schemas.microsoft.com/office/drawing/2014/main" xmlns="" id="{2EE51707-B0D8-425C-A178-4A210E35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73" y="275769"/>
            <a:ext cx="2320152" cy="33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592A28"/>
                </a:solidFill>
              </a:rPr>
              <a:t>What is user story map</a:t>
            </a:r>
            <a:endParaRPr lang="zh-CN" altLang="en-US" sz="1600" dirty="0">
              <a:solidFill>
                <a:srgbClr val="592A28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AC4BD01-5586-4F87-8E3A-84BFAD1F9F1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939" y="1585887"/>
            <a:ext cx="4362450" cy="3263470"/>
          </a:xfrm>
          <a:prstGeom prst="rect">
            <a:avLst/>
          </a:prstGeom>
        </p:spPr>
      </p:pic>
    </p:spTree>
  </p:cSld>
  <p:clrMapOvr>
    <a:masterClrMapping/>
  </p:clrMapOvr>
  <p:transition spd="med" advClick="0" advTm="5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314700" cy="614291"/>
            <a:chOff x="0" y="0"/>
            <a:chExt cx="3314700" cy="614291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610364" cy="556260"/>
            </a:xfrm>
            <a:prstGeom prst="rect">
              <a:avLst/>
            </a:prstGeom>
            <a:solidFill>
              <a:srgbClr val="592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72264" y="7851"/>
              <a:ext cx="2307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kern="0" dirty="0">
                  <a:solidFill>
                    <a:srgbClr val="FFC000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用户故事地图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564" y="275737"/>
              <a:ext cx="2755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/>
              <a:r>
                <a:rPr lang="en-US" altLang="zh-CN" sz="1600" dirty="0">
                  <a:solidFill>
                    <a:srgbClr val="592A28"/>
                  </a:solidFill>
                </a:rPr>
                <a:t>What is user story map</a:t>
              </a:r>
              <a:endParaRPr lang="zh-CN" altLang="en-US" sz="1600" dirty="0">
                <a:solidFill>
                  <a:srgbClr val="592A28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627040" y="1212414"/>
            <a:ext cx="4375432" cy="1096308"/>
            <a:chOff x="2656785" y="1813953"/>
            <a:chExt cx="4375432" cy="1096308"/>
          </a:xfrm>
        </p:grpSpPr>
        <p:sp>
          <p:nvSpPr>
            <p:cNvPr id="20" name="文本框 19"/>
            <p:cNvSpPr txBox="1"/>
            <p:nvPr/>
          </p:nvSpPr>
          <p:spPr>
            <a:xfrm>
              <a:off x="2656785" y="2208915"/>
              <a:ext cx="4375432" cy="70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600">
                  <a:latin typeface="+mn-ea"/>
                </a:defRPr>
              </a:lvl1pPr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/>
                <a:t>从用户的角度来描述自己渴望得到的特性以及带来的价值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71661" y="1813953"/>
              <a:ext cx="20744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kern="0" dirty="0"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用户故事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方正超粗黑简体" panose="03000509000000000000" pitchFamily="65" charset="-122"/>
                <a:ea typeface="方正超粗黑简体" panose="03000509000000000000" pitchFamily="65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2760660" y="2208915"/>
              <a:ext cx="408998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612164" y="3216928"/>
            <a:ext cx="4375432" cy="776220"/>
            <a:chOff x="2656785" y="1251978"/>
            <a:chExt cx="4375432" cy="776220"/>
          </a:xfrm>
        </p:grpSpPr>
        <p:sp>
          <p:nvSpPr>
            <p:cNvPr id="26" name="文本框 25"/>
            <p:cNvSpPr txBox="1"/>
            <p:nvPr/>
          </p:nvSpPr>
          <p:spPr>
            <a:xfrm>
              <a:off x="2656785" y="1646940"/>
              <a:ext cx="4375432" cy="38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600">
                  <a:latin typeface="+mn-ea"/>
                </a:defRPr>
              </a:lvl1pPr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kern="0" dirty="0"/>
                <a:t>寻找路径、了解全貌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671661" y="1251978"/>
              <a:ext cx="20744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kern="0" dirty="0"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地图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方正超粗黑简体" panose="03000509000000000000" pitchFamily="65" charset="-122"/>
                <a:ea typeface="方正超粗黑简体" panose="03000509000000000000" pitchFamily="65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753546" y="1647703"/>
              <a:ext cx="408998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14">
            <a:extLst>
              <a:ext uri="{FF2B5EF4-FFF2-40B4-BE49-F238E27FC236}">
                <a16:creationId xmlns:a16="http://schemas.microsoft.com/office/drawing/2014/main" xmlns="" id="{C4F8D145-30E7-4D42-BEBE-42D9EBEE9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700" y="1804988"/>
            <a:ext cx="1125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Nexa Light" panose="02000000000000000000" pitchFamily="50" charset="0"/>
                <a:ea typeface="方正兰亭黑简体" panose="02000000000000000000" pitchFamily="2" charset="-122"/>
              </a:rPr>
              <a:t>用户故事地图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2B48E340-D092-437E-BB6D-1DFE10674D33}"/>
              </a:ext>
            </a:extLst>
          </p:cNvPr>
          <p:cNvSpPr txBox="1"/>
          <p:nvPr/>
        </p:nvSpPr>
        <p:spPr bwMode="auto">
          <a:xfrm>
            <a:off x="6871981" y="3272282"/>
            <a:ext cx="3146629" cy="705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latin typeface="+mn-lt"/>
                <a:ea typeface="+mn-ea"/>
              </a:rPr>
              <a:t>找到整个产品的主干（路径）</a:t>
            </a:r>
            <a:endParaRPr lang="en-US" altLang="zh-CN" sz="1600" kern="0" dirty="0">
              <a:latin typeface="+mn-lt"/>
              <a:ea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latin typeface="+mn-lt"/>
                <a:ea typeface="+mn-ea"/>
              </a:rPr>
              <a:t>了解整个产品的全貌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</a:endParaRPr>
          </a:p>
        </p:txBody>
      </p:sp>
      <p:graphicFrame>
        <p:nvGraphicFramePr>
          <p:cNvPr id="35" name="图表 10">
            <a:extLst>
              <a:ext uri="{FF2B5EF4-FFF2-40B4-BE49-F238E27FC236}">
                <a16:creationId xmlns:a16="http://schemas.microsoft.com/office/drawing/2014/main" xmlns="" id="{5D0B533D-D953-4C08-BDB7-0A3AEA6639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05112714"/>
              </p:ext>
            </p:extLst>
          </p:nvPr>
        </p:nvGraphicFramePr>
        <p:xfrm>
          <a:off x="6944315" y="1127125"/>
          <a:ext cx="3001963" cy="2003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8E7E712F-1E6F-4ED1-98A4-B82E66664E1C}"/>
              </a:ext>
            </a:extLst>
          </p:cNvPr>
          <p:cNvSpPr/>
          <p:nvPr/>
        </p:nvSpPr>
        <p:spPr>
          <a:xfrm>
            <a:off x="1641916" y="4713021"/>
            <a:ext cx="8304362" cy="18692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43E8830C-BAE8-4B7B-AAD9-EE117E51787E}"/>
              </a:ext>
            </a:extLst>
          </p:cNvPr>
          <p:cNvSpPr txBox="1"/>
          <p:nvPr/>
        </p:nvSpPr>
        <p:spPr>
          <a:xfrm>
            <a:off x="1725971" y="4974825"/>
            <a:ext cx="7868918" cy="13415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ea typeface="+mn-ea"/>
              </a:rPr>
              <a:t>在用户故事地图中，大级别的用户故事排在第一排，根据优先级，描述用户需求。对每个第一排用户故事成纵向分解。通过地图方式，可以有一个充分思考各类可行方案的空间，从而找到一条可以最大化投入产出的路子。可以让各种干系人对功能需求有相对一致的理解和整体认识。</a:t>
            </a:r>
          </a:p>
        </p:txBody>
      </p:sp>
    </p:spTree>
    <p:extLst>
      <p:ext uri="{BB962C8B-B14F-4D97-AF65-F5344CB8AC3E}">
        <p14:creationId xmlns:p14="http://schemas.microsoft.com/office/powerpoint/2010/main" xmlns="" val="1371524849"/>
      </p:ext>
    </p:extLst>
  </p:cSld>
  <p:clrMapOvr>
    <a:masterClrMapping/>
  </p:clrMapOvr>
  <p:transition spd="slow" advClick="0" advTm="4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Graphic spid="35" grpId="0">
        <p:bldAsOne/>
      </p:bldGraphic>
      <p:bldP spid="36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609600" cy="555625"/>
          </a:xfrm>
          <a:prstGeom prst="rect">
            <a:avLst/>
          </a:prstGeom>
          <a:solidFill>
            <a:srgbClr val="592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+mj-lt"/>
              </a:rPr>
              <a:t>1</a:t>
            </a:r>
            <a:endParaRPr lang="zh-CN" altLang="en-US" sz="2400" dirty="0">
              <a:latin typeface="+mj-lt"/>
            </a:endParaRPr>
          </a:p>
        </p:txBody>
      </p:sp>
      <p:sp>
        <p:nvSpPr>
          <p:cNvPr id="5125" name="文本框 15"/>
          <p:cNvSpPr txBox="1">
            <a:spLocks noChangeArrowheads="1"/>
          </p:cNvSpPr>
          <p:nvPr/>
        </p:nvSpPr>
        <p:spPr bwMode="auto">
          <a:xfrm>
            <a:off x="8597903" y="1263650"/>
            <a:ext cx="2074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用户故事地图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8680453" y="1658938"/>
            <a:ext cx="2587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50">
            <a:extLst>
              <a:ext uri="{FF2B5EF4-FFF2-40B4-BE49-F238E27FC236}">
                <a16:creationId xmlns:a16="http://schemas.microsoft.com/office/drawing/2014/main" xmlns="" id="{080B7E5A-809D-4FD0-B457-272DE6EAC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73" y="7852"/>
            <a:ext cx="17342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FFC000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用户故事地图</a:t>
            </a:r>
          </a:p>
        </p:txBody>
      </p:sp>
      <p:sp>
        <p:nvSpPr>
          <p:cNvPr id="17" name="文本框 32">
            <a:extLst>
              <a:ext uri="{FF2B5EF4-FFF2-40B4-BE49-F238E27FC236}">
                <a16:creationId xmlns:a16="http://schemas.microsoft.com/office/drawing/2014/main" xmlns="" id="{74057711-DFCF-4565-97D0-D947A7A31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73" y="275769"/>
            <a:ext cx="2320152" cy="33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Nexa Light" panose="02000000000000000000" pitchFamily="50" charset="0"/>
                <a:ea typeface="方正兰亭黑简体" panose="02000000000000000000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592A28"/>
                </a:solidFill>
              </a:rPr>
              <a:t>What is user story map</a:t>
            </a:r>
            <a:endParaRPr lang="zh-CN" altLang="en-US" sz="1600" dirty="0">
              <a:solidFill>
                <a:srgbClr val="592A28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30088B8-4CC8-4AA9-A880-831BDC02578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1578" y="890132"/>
            <a:ext cx="9748844" cy="5284167"/>
          </a:xfrm>
          <a:prstGeom prst="rect">
            <a:avLst/>
          </a:prstGeom>
        </p:spPr>
      </p:pic>
    </p:spTree>
  </p:cSld>
  <p:clrMapOvr>
    <a:masterClrMapping/>
  </p:clrMapOvr>
  <p:transition spd="med" advClick="0" advTm="4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平行四边形 2"/>
          <p:cNvSpPr/>
          <p:nvPr/>
        </p:nvSpPr>
        <p:spPr>
          <a:xfrm>
            <a:off x="3532188" y="0"/>
            <a:ext cx="4979987" cy="6883400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821363" y="1549400"/>
            <a:ext cx="735012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zh-CN" altLang="en-US" sz="7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4101" name="组合 26"/>
          <p:cNvGrpSpPr>
            <a:grpSpLocks/>
          </p:cNvGrpSpPr>
          <p:nvPr/>
        </p:nvGrpSpPr>
        <p:grpSpPr bwMode="auto">
          <a:xfrm>
            <a:off x="4183063" y="2757489"/>
            <a:ext cx="4011612" cy="735011"/>
            <a:chOff x="6583498" y="1464983"/>
            <a:chExt cx="4011561" cy="734712"/>
          </a:xfrm>
        </p:grpSpPr>
        <p:sp>
          <p:nvSpPr>
            <p:cNvPr id="4103" name="文本框 24"/>
            <p:cNvSpPr txBox="1">
              <a:spLocks noChangeArrowheads="1"/>
            </p:cNvSpPr>
            <p:nvPr/>
          </p:nvSpPr>
          <p:spPr bwMode="auto">
            <a:xfrm>
              <a:off x="6583498" y="1464983"/>
              <a:ext cx="401156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  <a:ea typeface="+mn-ea"/>
                </a:rPr>
                <a:t>用户故事地图作用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683513" y="1829958"/>
              <a:ext cx="3863926" cy="3697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华文细黑" panose="02010600040101010101" pitchFamily="2" charset="-122"/>
                </a:rPr>
                <a:t>          What can user story map do</a:t>
              </a: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164138" y="2749550"/>
            <a:ext cx="20494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32710064"/>
      </p:ext>
    </p:extLst>
  </p:cSld>
  <p:clrMapOvr>
    <a:masterClrMapping/>
  </p:clrMapOvr>
  <p:transition advClick="0" advTm="200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 rot="16200000">
            <a:off x="4399997" y="2840860"/>
            <a:ext cx="1301571" cy="884330"/>
          </a:xfrm>
          <a:custGeom>
            <a:avLst/>
            <a:gdLst>
              <a:gd name="connsiteX0" fmla="*/ 153583 w 886874"/>
              <a:gd name="connsiteY0" fmla="*/ 0 h 602571"/>
              <a:gd name="connsiteX1" fmla="*/ 886874 w 886874"/>
              <a:gd name="connsiteY1" fmla="*/ 0 h 602571"/>
              <a:gd name="connsiteX2" fmla="*/ 0 w 886874"/>
              <a:gd name="connsiteY2" fmla="*/ 602571 h 602571"/>
              <a:gd name="connsiteX3" fmla="*/ 0 w 886874"/>
              <a:gd name="connsiteY3" fmla="*/ 153583 h 602571"/>
              <a:gd name="connsiteX4" fmla="*/ 153583 w 886874"/>
              <a:gd name="connsiteY4" fmla="*/ 0 h 60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874" h="602571">
                <a:moveTo>
                  <a:pt x="153583" y="0"/>
                </a:moveTo>
                <a:lnTo>
                  <a:pt x="886874" y="0"/>
                </a:lnTo>
                <a:lnTo>
                  <a:pt x="0" y="602571"/>
                </a:lnTo>
                <a:lnTo>
                  <a:pt x="0" y="153583"/>
                </a:lnTo>
                <a:cubicBezTo>
                  <a:pt x="0" y="68761"/>
                  <a:pt x="68761" y="0"/>
                  <a:pt x="15358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19285714">
            <a:off x="4814033" y="1981105"/>
            <a:ext cx="1301572" cy="884330"/>
          </a:xfrm>
          <a:custGeom>
            <a:avLst/>
            <a:gdLst>
              <a:gd name="connsiteX0" fmla="*/ 153583 w 886874"/>
              <a:gd name="connsiteY0" fmla="*/ 0 h 602571"/>
              <a:gd name="connsiteX1" fmla="*/ 886874 w 886874"/>
              <a:gd name="connsiteY1" fmla="*/ 0 h 602571"/>
              <a:gd name="connsiteX2" fmla="*/ 0 w 886874"/>
              <a:gd name="connsiteY2" fmla="*/ 602571 h 602571"/>
              <a:gd name="connsiteX3" fmla="*/ 0 w 886874"/>
              <a:gd name="connsiteY3" fmla="*/ 153583 h 602571"/>
              <a:gd name="connsiteX4" fmla="*/ 153583 w 886874"/>
              <a:gd name="connsiteY4" fmla="*/ 0 h 60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874" h="602571">
                <a:moveTo>
                  <a:pt x="153583" y="0"/>
                </a:moveTo>
                <a:lnTo>
                  <a:pt x="886874" y="0"/>
                </a:lnTo>
                <a:lnTo>
                  <a:pt x="0" y="602571"/>
                </a:lnTo>
                <a:lnTo>
                  <a:pt x="0" y="153583"/>
                </a:lnTo>
                <a:cubicBezTo>
                  <a:pt x="0" y="68761"/>
                  <a:pt x="68761" y="0"/>
                  <a:pt x="15358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771428">
            <a:off x="5744365" y="1768762"/>
            <a:ext cx="1301572" cy="884330"/>
          </a:xfrm>
          <a:custGeom>
            <a:avLst/>
            <a:gdLst>
              <a:gd name="connsiteX0" fmla="*/ 153583 w 886874"/>
              <a:gd name="connsiteY0" fmla="*/ 0 h 602571"/>
              <a:gd name="connsiteX1" fmla="*/ 886874 w 886874"/>
              <a:gd name="connsiteY1" fmla="*/ 0 h 602571"/>
              <a:gd name="connsiteX2" fmla="*/ 0 w 886874"/>
              <a:gd name="connsiteY2" fmla="*/ 602571 h 602571"/>
              <a:gd name="connsiteX3" fmla="*/ 0 w 886874"/>
              <a:gd name="connsiteY3" fmla="*/ 153583 h 602571"/>
              <a:gd name="connsiteX4" fmla="*/ 153583 w 886874"/>
              <a:gd name="connsiteY4" fmla="*/ 0 h 60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874" h="602571">
                <a:moveTo>
                  <a:pt x="153583" y="0"/>
                </a:moveTo>
                <a:lnTo>
                  <a:pt x="886874" y="0"/>
                </a:lnTo>
                <a:lnTo>
                  <a:pt x="0" y="602571"/>
                </a:lnTo>
                <a:lnTo>
                  <a:pt x="0" y="153583"/>
                </a:lnTo>
                <a:cubicBezTo>
                  <a:pt x="0" y="68761"/>
                  <a:pt x="68761" y="0"/>
                  <a:pt x="15358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>
          <a:xfrm rot="3857142">
            <a:off x="6490433" y="2363732"/>
            <a:ext cx="1301571" cy="884330"/>
          </a:xfrm>
          <a:custGeom>
            <a:avLst/>
            <a:gdLst>
              <a:gd name="connsiteX0" fmla="*/ 153583 w 886874"/>
              <a:gd name="connsiteY0" fmla="*/ 0 h 602571"/>
              <a:gd name="connsiteX1" fmla="*/ 886874 w 886874"/>
              <a:gd name="connsiteY1" fmla="*/ 0 h 602571"/>
              <a:gd name="connsiteX2" fmla="*/ 0 w 886874"/>
              <a:gd name="connsiteY2" fmla="*/ 602571 h 602571"/>
              <a:gd name="connsiteX3" fmla="*/ 0 w 886874"/>
              <a:gd name="connsiteY3" fmla="*/ 153583 h 602571"/>
              <a:gd name="connsiteX4" fmla="*/ 153583 w 886874"/>
              <a:gd name="connsiteY4" fmla="*/ 0 h 60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874" h="602571">
                <a:moveTo>
                  <a:pt x="153583" y="0"/>
                </a:moveTo>
                <a:lnTo>
                  <a:pt x="886874" y="0"/>
                </a:lnTo>
                <a:lnTo>
                  <a:pt x="0" y="602571"/>
                </a:lnTo>
                <a:lnTo>
                  <a:pt x="0" y="153583"/>
                </a:lnTo>
                <a:cubicBezTo>
                  <a:pt x="0" y="68761"/>
                  <a:pt x="68761" y="0"/>
                  <a:pt x="15358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6942857">
            <a:off x="6490433" y="3317988"/>
            <a:ext cx="1301571" cy="884330"/>
          </a:xfrm>
          <a:custGeom>
            <a:avLst/>
            <a:gdLst>
              <a:gd name="connsiteX0" fmla="*/ 153583 w 886874"/>
              <a:gd name="connsiteY0" fmla="*/ 0 h 602571"/>
              <a:gd name="connsiteX1" fmla="*/ 886874 w 886874"/>
              <a:gd name="connsiteY1" fmla="*/ 0 h 602571"/>
              <a:gd name="connsiteX2" fmla="*/ 0 w 886874"/>
              <a:gd name="connsiteY2" fmla="*/ 602571 h 602571"/>
              <a:gd name="connsiteX3" fmla="*/ 0 w 886874"/>
              <a:gd name="connsiteY3" fmla="*/ 153583 h 602571"/>
              <a:gd name="connsiteX4" fmla="*/ 153583 w 886874"/>
              <a:gd name="connsiteY4" fmla="*/ 0 h 60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874" h="602571">
                <a:moveTo>
                  <a:pt x="153583" y="0"/>
                </a:moveTo>
                <a:lnTo>
                  <a:pt x="886874" y="0"/>
                </a:lnTo>
                <a:lnTo>
                  <a:pt x="0" y="602571"/>
                </a:lnTo>
                <a:lnTo>
                  <a:pt x="0" y="153583"/>
                </a:lnTo>
                <a:cubicBezTo>
                  <a:pt x="0" y="68761"/>
                  <a:pt x="68761" y="0"/>
                  <a:pt x="15358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10028571">
            <a:off x="5744365" y="3912958"/>
            <a:ext cx="1301572" cy="884330"/>
          </a:xfrm>
          <a:custGeom>
            <a:avLst/>
            <a:gdLst>
              <a:gd name="connsiteX0" fmla="*/ 153583 w 886874"/>
              <a:gd name="connsiteY0" fmla="*/ 0 h 602571"/>
              <a:gd name="connsiteX1" fmla="*/ 886874 w 886874"/>
              <a:gd name="connsiteY1" fmla="*/ 0 h 602571"/>
              <a:gd name="connsiteX2" fmla="*/ 0 w 886874"/>
              <a:gd name="connsiteY2" fmla="*/ 602571 h 602571"/>
              <a:gd name="connsiteX3" fmla="*/ 0 w 886874"/>
              <a:gd name="connsiteY3" fmla="*/ 153583 h 602571"/>
              <a:gd name="connsiteX4" fmla="*/ 153583 w 886874"/>
              <a:gd name="connsiteY4" fmla="*/ 0 h 60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874" h="602571">
                <a:moveTo>
                  <a:pt x="153583" y="0"/>
                </a:moveTo>
                <a:lnTo>
                  <a:pt x="886874" y="0"/>
                </a:lnTo>
                <a:lnTo>
                  <a:pt x="0" y="602571"/>
                </a:lnTo>
                <a:lnTo>
                  <a:pt x="0" y="153583"/>
                </a:lnTo>
                <a:cubicBezTo>
                  <a:pt x="0" y="68761"/>
                  <a:pt x="68761" y="0"/>
                  <a:pt x="15358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3114285">
            <a:off x="4814033" y="3700615"/>
            <a:ext cx="1301572" cy="884330"/>
          </a:xfrm>
          <a:custGeom>
            <a:avLst/>
            <a:gdLst>
              <a:gd name="connsiteX0" fmla="*/ 153583 w 886874"/>
              <a:gd name="connsiteY0" fmla="*/ 0 h 602571"/>
              <a:gd name="connsiteX1" fmla="*/ 886874 w 886874"/>
              <a:gd name="connsiteY1" fmla="*/ 0 h 602571"/>
              <a:gd name="connsiteX2" fmla="*/ 0 w 886874"/>
              <a:gd name="connsiteY2" fmla="*/ 602571 h 602571"/>
              <a:gd name="connsiteX3" fmla="*/ 0 w 886874"/>
              <a:gd name="connsiteY3" fmla="*/ 153583 h 602571"/>
              <a:gd name="connsiteX4" fmla="*/ 153583 w 886874"/>
              <a:gd name="connsiteY4" fmla="*/ 0 h 60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874" h="602571">
                <a:moveTo>
                  <a:pt x="153583" y="0"/>
                </a:moveTo>
                <a:lnTo>
                  <a:pt x="886874" y="0"/>
                </a:lnTo>
                <a:lnTo>
                  <a:pt x="0" y="602571"/>
                </a:lnTo>
                <a:lnTo>
                  <a:pt x="0" y="153583"/>
                </a:lnTo>
                <a:cubicBezTo>
                  <a:pt x="0" y="68761"/>
                  <a:pt x="68761" y="0"/>
                  <a:pt x="15358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460" name="Freeform 13"/>
          <p:cNvSpPr>
            <a:spLocks noEditPoints="1"/>
          </p:cNvSpPr>
          <p:nvPr/>
        </p:nvSpPr>
        <p:spPr bwMode="auto">
          <a:xfrm>
            <a:off x="4775200" y="3384550"/>
            <a:ext cx="276225" cy="395288"/>
          </a:xfrm>
          <a:custGeom>
            <a:avLst/>
            <a:gdLst>
              <a:gd name="T0" fmla="*/ 863943910 w 88"/>
              <a:gd name="T1" fmla="*/ 724149087 h 128"/>
              <a:gd name="T2" fmla="*/ 785404982 w 88"/>
              <a:gd name="T3" fmla="*/ 724149087 h 128"/>
              <a:gd name="T4" fmla="*/ 431971955 w 88"/>
              <a:gd name="T5" fmla="*/ 990940693 h 128"/>
              <a:gd name="T6" fmla="*/ 78538929 w 88"/>
              <a:gd name="T7" fmla="*/ 724149087 h 128"/>
              <a:gd name="T8" fmla="*/ 0 w 88"/>
              <a:gd name="T9" fmla="*/ 724149087 h 128"/>
              <a:gd name="T10" fmla="*/ 392700921 w 88"/>
              <a:gd name="T11" fmla="*/ 1067166425 h 128"/>
              <a:gd name="T12" fmla="*/ 392700921 w 88"/>
              <a:gd name="T13" fmla="*/ 1143392157 h 128"/>
              <a:gd name="T14" fmla="*/ 353433026 w 88"/>
              <a:gd name="T15" fmla="*/ 1143392157 h 128"/>
              <a:gd name="T16" fmla="*/ 314161993 w 88"/>
              <a:gd name="T17" fmla="*/ 1181503479 h 128"/>
              <a:gd name="T18" fmla="*/ 353433026 w 88"/>
              <a:gd name="T19" fmla="*/ 1219617889 h 128"/>
              <a:gd name="T20" fmla="*/ 510510884 w 88"/>
              <a:gd name="T21" fmla="*/ 1219617889 h 128"/>
              <a:gd name="T22" fmla="*/ 549781918 w 88"/>
              <a:gd name="T23" fmla="*/ 1181503479 h 128"/>
              <a:gd name="T24" fmla="*/ 510510884 w 88"/>
              <a:gd name="T25" fmla="*/ 1143392157 h 128"/>
              <a:gd name="T26" fmla="*/ 471242989 w 88"/>
              <a:gd name="T27" fmla="*/ 1143392157 h 128"/>
              <a:gd name="T28" fmla="*/ 471242989 w 88"/>
              <a:gd name="T29" fmla="*/ 1067166425 h 128"/>
              <a:gd name="T30" fmla="*/ 863943910 w 88"/>
              <a:gd name="T31" fmla="*/ 724149087 h 128"/>
              <a:gd name="T32" fmla="*/ 431971955 w 88"/>
              <a:gd name="T33" fmla="*/ 914714961 h 128"/>
              <a:gd name="T34" fmla="*/ 706862914 w 88"/>
              <a:gd name="T35" fmla="*/ 647923355 h 128"/>
              <a:gd name="T36" fmla="*/ 706862914 w 88"/>
              <a:gd name="T37" fmla="*/ 266791606 h 128"/>
              <a:gd name="T38" fmla="*/ 431971955 w 88"/>
              <a:gd name="T39" fmla="*/ 0 h 128"/>
              <a:gd name="T40" fmla="*/ 157080996 w 88"/>
              <a:gd name="T41" fmla="*/ 266791606 h 128"/>
              <a:gd name="T42" fmla="*/ 157080996 w 88"/>
              <a:gd name="T43" fmla="*/ 647923355 h 128"/>
              <a:gd name="T44" fmla="*/ 431971955 w 88"/>
              <a:gd name="T45" fmla="*/ 914714961 h 128"/>
              <a:gd name="T46" fmla="*/ 235619925 w 88"/>
              <a:gd name="T47" fmla="*/ 266791606 h 128"/>
              <a:gd name="T48" fmla="*/ 431971955 w 88"/>
              <a:gd name="T49" fmla="*/ 76225732 h 128"/>
              <a:gd name="T50" fmla="*/ 628323985 w 88"/>
              <a:gd name="T51" fmla="*/ 266791606 h 128"/>
              <a:gd name="T52" fmla="*/ 628323985 w 88"/>
              <a:gd name="T53" fmla="*/ 647923355 h 128"/>
              <a:gd name="T54" fmla="*/ 431971955 w 88"/>
              <a:gd name="T55" fmla="*/ 838486141 h 128"/>
              <a:gd name="T56" fmla="*/ 235619925 w 88"/>
              <a:gd name="T57" fmla="*/ 647923355 h 128"/>
              <a:gd name="T58" fmla="*/ 235619925 w 88"/>
              <a:gd name="T59" fmla="*/ 266791606 h 12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88" h="128">
                <a:moveTo>
                  <a:pt x="8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76" y="92"/>
                  <a:pt x="61" y="104"/>
                  <a:pt x="44" y="104"/>
                </a:cubicBezTo>
                <a:cubicBezTo>
                  <a:pt x="27" y="104"/>
                  <a:pt x="12" y="92"/>
                  <a:pt x="8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4" y="95"/>
                  <a:pt x="20" y="110"/>
                  <a:pt x="40" y="112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26"/>
                  <a:pt x="34" y="128"/>
                  <a:pt x="36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4" y="128"/>
                  <a:pt x="56" y="126"/>
                  <a:pt x="56" y="124"/>
                </a:cubicBezTo>
                <a:cubicBezTo>
                  <a:pt x="56" y="122"/>
                  <a:pt x="54" y="120"/>
                  <a:pt x="52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68" y="110"/>
                  <a:pt x="84" y="95"/>
                  <a:pt x="88" y="76"/>
                </a:cubicBezTo>
                <a:close/>
                <a:moveTo>
                  <a:pt x="44" y="96"/>
                </a:moveTo>
                <a:cubicBezTo>
                  <a:pt x="59" y="96"/>
                  <a:pt x="72" y="83"/>
                  <a:pt x="72" y="6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13"/>
                  <a:pt x="59" y="0"/>
                  <a:pt x="44" y="0"/>
                </a:cubicBezTo>
                <a:cubicBezTo>
                  <a:pt x="29" y="0"/>
                  <a:pt x="16" y="13"/>
                  <a:pt x="16" y="2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83"/>
                  <a:pt x="29" y="96"/>
                  <a:pt x="44" y="96"/>
                </a:cubicBezTo>
                <a:close/>
                <a:moveTo>
                  <a:pt x="24" y="28"/>
                </a:moveTo>
                <a:cubicBezTo>
                  <a:pt x="24" y="17"/>
                  <a:pt x="33" y="8"/>
                  <a:pt x="44" y="8"/>
                </a:cubicBezTo>
                <a:cubicBezTo>
                  <a:pt x="55" y="8"/>
                  <a:pt x="64" y="17"/>
                  <a:pt x="64" y="2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79"/>
                  <a:pt x="55" y="88"/>
                  <a:pt x="44" y="88"/>
                </a:cubicBezTo>
                <a:cubicBezTo>
                  <a:pt x="33" y="88"/>
                  <a:pt x="24" y="79"/>
                  <a:pt x="24" y="68"/>
                </a:cubicBezTo>
                <a:lnTo>
                  <a:pt x="24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1" name="Freeform 9"/>
          <p:cNvSpPr>
            <a:spLocks noEditPoints="1"/>
          </p:cNvSpPr>
          <p:nvPr/>
        </p:nvSpPr>
        <p:spPr bwMode="auto">
          <a:xfrm>
            <a:off x="5046663" y="2333625"/>
            <a:ext cx="244475" cy="382588"/>
          </a:xfrm>
          <a:custGeom>
            <a:avLst/>
            <a:gdLst>
              <a:gd name="T0" fmla="*/ 372011496 w 80"/>
              <a:gd name="T1" fmla="*/ 0 h 128"/>
              <a:gd name="T2" fmla="*/ 0 w 80"/>
              <a:gd name="T3" fmla="*/ 785943355 h 128"/>
              <a:gd name="T4" fmla="*/ 372011496 w 80"/>
              <a:gd name="T5" fmla="*/ 1143190878 h 128"/>
              <a:gd name="T6" fmla="*/ 744022991 w 80"/>
              <a:gd name="T7" fmla="*/ 785943355 h 128"/>
              <a:gd name="T8" fmla="*/ 372011496 w 80"/>
              <a:gd name="T9" fmla="*/ 0 h 128"/>
              <a:gd name="T10" fmla="*/ 372011496 w 80"/>
              <a:gd name="T11" fmla="*/ 1071742569 h 128"/>
              <a:gd name="T12" fmla="*/ 74402910 w 80"/>
              <a:gd name="T13" fmla="*/ 794874394 h 128"/>
              <a:gd name="T14" fmla="*/ 372011496 w 80"/>
              <a:gd name="T15" fmla="*/ 142899607 h 128"/>
              <a:gd name="T16" fmla="*/ 669620081 w 80"/>
              <a:gd name="T17" fmla="*/ 794874394 h 128"/>
              <a:gd name="T18" fmla="*/ 372011496 w 80"/>
              <a:gd name="T19" fmla="*/ 1071742569 h 12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128">
                <a:moveTo>
                  <a:pt x="40" y="0"/>
                </a:moveTo>
                <a:cubicBezTo>
                  <a:pt x="28" y="15"/>
                  <a:pt x="0" y="66"/>
                  <a:pt x="0" y="88"/>
                </a:cubicBezTo>
                <a:cubicBezTo>
                  <a:pt x="0" y="110"/>
                  <a:pt x="18" y="128"/>
                  <a:pt x="40" y="128"/>
                </a:cubicBezTo>
                <a:cubicBezTo>
                  <a:pt x="62" y="128"/>
                  <a:pt x="80" y="110"/>
                  <a:pt x="80" y="88"/>
                </a:cubicBezTo>
                <a:cubicBezTo>
                  <a:pt x="80" y="66"/>
                  <a:pt x="52" y="15"/>
                  <a:pt x="40" y="0"/>
                </a:cubicBezTo>
                <a:close/>
                <a:moveTo>
                  <a:pt x="40" y="120"/>
                </a:moveTo>
                <a:cubicBezTo>
                  <a:pt x="22" y="120"/>
                  <a:pt x="8" y="106"/>
                  <a:pt x="8" y="89"/>
                </a:cubicBezTo>
                <a:cubicBezTo>
                  <a:pt x="8" y="71"/>
                  <a:pt x="30" y="28"/>
                  <a:pt x="40" y="16"/>
                </a:cubicBezTo>
                <a:cubicBezTo>
                  <a:pt x="50" y="27"/>
                  <a:pt x="72" y="71"/>
                  <a:pt x="72" y="89"/>
                </a:cubicBezTo>
                <a:cubicBezTo>
                  <a:pt x="72" y="106"/>
                  <a:pt x="58" y="120"/>
                  <a:pt x="40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2" name="Freeform 21"/>
          <p:cNvSpPr>
            <a:spLocks noEditPoints="1"/>
          </p:cNvSpPr>
          <p:nvPr/>
        </p:nvSpPr>
        <p:spPr bwMode="auto">
          <a:xfrm>
            <a:off x="5957888" y="1816100"/>
            <a:ext cx="376237" cy="371475"/>
          </a:xfrm>
          <a:custGeom>
            <a:avLst/>
            <a:gdLst>
              <a:gd name="T0" fmla="*/ 1077392273 w 125"/>
              <a:gd name="T1" fmla="*/ 215386597 h 124"/>
              <a:gd name="T2" fmla="*/ 977800834 w 125"/>
              <a:gd name="T3" fmla="*/ 305130763 h 124"/>
              <a:gd name="T4" fmla="*/ 823889802 w 125"/>
              <a:gd name="T5" fmla="*/ 305130763 h 124"/>
              <a:gd name="T6" fmla="*/ 823889802 w 125"/>
              <a:gd name="T7" fmla="*/ 152565382 h 124"/>
              <a:gd name="T8" fmla="*/ 914424464 w 125"/>
              <a:gd name="T9" fmla="*/ 53845900 h 124"/>
              <a:gd name="T10" fmla="*/ 534169253 w 125"/>
              <a:gd name="T11" fmla="*/ 125642431 h 124"/>
              <a:gd name="T12" fmla="*/ 452685349 w 125"/>
              <a:gd name="T13" fmla="*/ 466671460 h 124"/>
              <a:gd name="T14" fmla="*/ 63376370 w 125"/>
              <a:gd name="T15" fmla="*/ 852571074 h 124"/>
              <a:gd name="T16" fmla="*/ 63376370 w 125"/>
              <a:gd name="T17" fmla="*/ 1058985352 h 124"/>
              <a:gd name="T18" fmla="*/ 271613015 w 125"/>
              <a:gd name="T19" fmla="*/ 1058985352 h 124"/>
              <a:gd name="T20" fmla="*/ 660921993 w 125"/>
              <a:gd name="T21" fmla="*/ 673082742 h 124"/>
              <a:gd name="T22" fmla="*/ 1004962136 w 125"/>
              <a:gd name="T23" fmla="*/ 592313892 h 124"/>
              <a:gd name="T24" fmla="*/ 1077392273 w 125"/>
              <a:gd name="T25" fmla="*/ 215386597 h 124"/>
              <a:gd name="T26" fmla="*/ 959693300 w 125"/>
              <a:gd name="T27" fmla="*/ 538467991 h 124"/>
              <a:gd name="T28" fmla="*/ 651868226 w 125"/>
              <a:gd name="T29" fmla="*/ 583338576 h 124"/>
              <a:gd name="T30" fmla="*/ 217290412 w 125"/>
              <a:gd name="T31" fmla="*/ 1005136456 h 124"/>
              <a:gd name="T32" fmla="*/ 117698973 w 125"/>
              <a:gd name="T33" fmla="*/ 1005136456 h 124"/>
              <a:gd name="T34" fmla="*/ 117698973 w 125"/>
              <a:gd name="T35" fmla="*/ 906419970 h 124"/>
              <a:gd name="T36" fmla="*/ 543223020 w 125"/>
              <a:gd name="T37" fmla="*/ 475646776 h 124"/>
              <a:gd name="T38" fmla="*/ 588491856 w 125"/>
              <a:gd name="T39" fmla="*/ 179488332 h 124"/>
              <a:gd name="T40" fmla="*/ 769567199 w 125"/>
              <a:gd name="T41" fmla="*/ 98719481 h 124"/>
              <a:gd name="T42" fmla="*/ 769567199 w 125"/>
              <a:gd name="T43" fmla="*/ 358976664 h 124"/>
              <a:gd name="T44" fmla="*/ 1032123437 w 125"/>
              <a:gd name="T45" fmla="*/ 358976664 h 124"/>
              <a:gd name="T46" fmla="*/ 959693300 w 125"/>
              <a:gd name="T47" fmla="*/ 538467991 h 12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25" h="124">
                <a:moveTo>
                  <a:pt x="119" y="24"/>
                </a:moveTo>
                <a:cubicBezTo>
                  <a:pt x="117" y="27"/>
                  <a:pt x="113" y="30"/>
                  <a:pt x="108" y="34"/>
                </a:cubicBezTo>
                <a:cubicBezTo>
                  <a:pt x="103" y="39"/>
                  <a:pt x="96" y="39"/>
                  <a:pt x="91" y="34"/>
                </a:cubicBezTo>
                <a:cubicBezTo>
                  <a:pt x="86" y="29"/>
                  <a:pt x="86" y="22"/>
                  <a:pt x="91" y="17"/>
                </a:cubicBezTo>
                <a:cubicBezTo>
                  <a:pt x="96" y="12"/>
                  <a:pt x="101" y="6"/>
                  <a:pt x="101" y="6"/>
                </a:cubicBezTo>
                <a:cubicBezTo>
                  <a:pt x="87" y="0"/>
                  <a:pt x="70" y="3"/>
                  <a:pt x="59" y="14"/>
                </a:cubicBezTo>
                <a:cubicBezTo>
                  <a:pt x="49" y="24"/>
                  <a:pt x="46" y="39"/>
                  <a:pt x="50" y="52"/>
                </a:cubicBezTo>
                <a:cubicBezTo>
                  <a:pt x="7" y="95"/>
                  <a:pt x="7" y="95"/>
                  <a:pt x="7" y="95"/>
                </a:cubicBezTo>
                <a:cubicBezTo>
                  <a:pt x="0" y="101"/>
                  <a:pt x="0" y="112"/>
                  <a:pt x="7" y="118"/>
                </a:cubicBezTo>
                <a:cubicBezTo>
                  <a:pt x="13" y="124"/>
                  <a:pt x="24" y="124"/>
                  <a:pt x="30" y="118"/>
                </a:cubicBezTo>
                <a:cubicBezTo>
                  <a:pt x="73" y="75"/>
                  <a:pt x="73" y="75"/>
                  <a:pt x="73" y="75"/>
                </a:cubicBezTo>
                <a:cubicBezTo>
                  <a:pt x="86" y="79"/>
                  <a:pt x="101" y="76"/>
                  <a:pt x="111" y="66"/>
                </a:cubicBezTo>
                <a:cubicBezTo>
                  <a:pt x="123" y="55"/>
                  <a:pt x="125" y="38"/>
                  <a:pt x="119" y="24"/>
                </a:cubicBezTo>
                <a:close/>
                <a:moveTo>
                  <a:pt x="106" y="60"/>
                </a:moveTo>
                <a:cubicBezTo>
                  <a:pt x="96" y="69"/>
                  <a:pt x="83" y="71"/>
                  <a:pt x="72" y="65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1" y="115"/>
                  <a:pt x="16" y="115"/>
                  <a:pt x="13" y="112"/>
                </a:cubicBezTo>
                <a:cubicBezTo>
                  <a:pt x="9" y="109"/>
                  <a:pt x="9" y="104"/>
                  <a:pt x="13" y="101"/>
                </a:cubicBezTo>
                <a:cubicBezTo>
                  <a:pt x="60" y="53"/>
                  <a:pt x="60" y="53"/>
                  <a:pt x="60" y="53"/>
                </a:cubicBezTo>
                <a:cubicBezTo>
                  <a:pt x="54" y="43"/>
                  <a:pt x="56" y="29"/>
                  <a:pt x="65" y="20"/>
                </a:cubicBezTo>
                <a:cubicBezTo>
                  <a:pt x="70" y="14"/>
                  <a:pt x="78" y="11"/>
                  <a:pt x="85" y="11"/>
                </a:cubicBezTo>
                <a:cubicBezTo>
                  <a:pt x="77" y="19"/>
                  <a:pt x="77" y="32"/>
                  <a:pt x="85" y="40"/>
                </a:cubicBezTo>
                <a:cubicBezTo>
                  <a:pt x="93" y="48"/>
                  <a:pt x="106" y="48"/>
                  <a:pt x="114" y="40"/>
                </a:cubicBezTo>
                <a:cubicBezTo>
                  <a:pt x="114" y="47"/>
                  <a:pt x="111" y="55"/>
                  <a:pt x="106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3" name="Freeform 33"/>
          <p:cNvSpPr>
            <a:spLocks noEditPoints="1"/>
          </p:cNvSpPr>
          <p:nvPr/>
        </p:nvSpPr>
        <p:spPr bwMode="auto">
          <a:xfrm>
            <a:off x="6892925" y="2268538"/>
            <a:ext cx="417513" cy="414337"/>
          </a:xfrm>
          <a:custGeom>
            <a:avLst/>
            <a:gdLst>
              <a:gd name="T0" fmla="*/ 1298798793 w 129"/>
              <a:gd name="T1" fmla="*/ 10345577 h 129"/>
              <a:gd name="T2" fmla="*/ 0 w 129"/>
              <a:gd name="T3" fmla="*/ 631096277 h 129"/>
              <a:gd name="T4" fmla="*/ 418966204 w 129"/>
              <a:gd name="T5" fmla="*/ 879396557 h 129"/>
              <a:gd name="T6" fmla="*/ 670347869 w 129"/>
              <a:gd name="T7" fmla="*/ 1334614808 h 129"/>
              <a:gd name="T8" fmla="*/ 1340695737 w 129"/>
              <a:gd name="T9" fmla="*/ 51727887 h 129"/>
              <a:gd name="T10" fmla="*/ 1298798793 w 129"/>
              <a:gd name="T11" fmla="*/ 10345577 h 129"/>
              <a:gd name="T12" fmla="*/ 167587776 w 129"/>
              <a:gd name="T13" fmla="*/ 631096277 h 129"/>
              <a:gd name="T14" fmla="*/ 1131211017 w 129"/>
              <a:gd name="T15" fmla="*/ 175878027 h 129"/>
              <a:gd name="T16" fmla="*/ 460863148 w 129"/>
              <a:gd name="T17" fmla="*/ 796631939 h 129"/>
              <a:gd name="T18" fmla="*/ 167587776 w 129"/>
              <a:gd name="T19" fmla="*/ 631096277 h 129"/>
              <a:gd name="T20" fmla="*/ 670347869 w 129"/>
              <a:gd name="T21" fmla="*/ 1169082359 h 129"/>
              <a:gd name="T22" fmla="*/ 502760092 w 129"/>
              <a:gd name="T23" fmla="*/ 838014248 h 129"/>
              <a:gd name="T24" fmla="*/ 1173107961 w 129"/>
              <a:gd name="T25" fmla="*/ 206917971 h 129"/>
              <a:gd name="T26" fmla="*/ 670347869 w 129"/>
              <a:gd name="T27" fmla="*/ 1169082359 h 12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4" name="Freeform 37"/>
          <p:cNvSpPr>
            <a:spLocks noEditPoints="1"/>
          </p:cNvSpPr>
          <p:nvPr/>
        </p:nvSpPr>
        <p:spPr bwMode="auto">
          <a:xfrm>
            <a:off x="7254875" y="3384550"/>
            <a:ext cx="233363" cy="331788"/>
          </a:xfrm>
          <a:custGeom>
            <a:avLst/>
            <a:gdLst>
              <a:gd name="T0" fmla="*/ 587122745 w 88"/>
              <a:gd name="T1" fmla="*/ 806760667 h 128"/>
              <a:gd name="T2" fmla="*/ 531205788 w 88"/>
              <a:gd name="T3" fmla="*/ 806760667 h 128"/>
              <a:gd name="T4" fmla="*/ 531205788 w 88"/>
              <a:gd name="T5" fmla="*/ 618515042 h 128"/>
              <a:gd name="T6" fmla="*/ 335499090 w 88"/>
              <a:gd name="T7" fmla="*/ 430272010 h 128"/>
              <a:gd name="T8" fmla="*/ 531205788 w 88"/>
              <a:gd name="T9" fmla="*/ 242028978 h 128"/>
              <a:gd name="T10" fmla="*/ 531205788 w 88"/>
              <a:gd name="T11" fmla="*/ 53783353 h 128"/>
              <a:gd name="T12" fmla="*/ 587122745 w 88"/>
              <a:gd name="T13" fmla="*/ 53783353 h 128"/>
              <a:gd name="T14" fmla="*/ 615081224 w 88"/>
              <a:gd name="T15" fmla="*/ 26892973 h 128"/>
              <a:gd name="T16" fmla="*/ 587122745 w 88"/>
              <a:gd name="T17" fmla="*/ 0 h 128"/>
              <a:gd name="T18" fmla="*/ 27958479 w 88"/>
              <a:gd name="T19" fmla="*/ 0 h 128"/>
              <a:gd name="T20" fmla="*/ 0 w 88"/>
              <a:gd name="T21" fmla="*/ 26892973 h 128"/>
              <a:gd name="T22" fmla="*/ 27958479 w 88"/>
              <a:gd name="T23" fmla="*/ 53783353 h 128"/>
              <a:gd name="T24" fmla="*/ 83875436 w 88"/>
              <a:gd name="T25" fmla="*/ 53783353 h 128"/>
              <a:gd name="T26" fmla="*/ 83875436 w 88"/>
              <a:gd name="T27" fmla="*/ 242028978 h 128"/>
              <a:gd name="T28" fmla="*/ 279582133 w 88"/>
              <a:gd name="T29" fmla="*/ 430272010 h 128"/>
              <a:gd name="T30" fmla="*/ 83875436 w 88"/>
              <a:gd name="T31" fmla="*/ 618515042 h 128"/>
              <a:gd name="T32" fmla="*/ 83875436 w 88"/>
              <a:gd name="T33" fmla="*/ 806760667 h 128"/>
              <a:gd name="T34" fmla="*/ 27958479 w 88"/>
              <a:gd name="T35" fmla="*/ 806760667 h 128"/>
              <a:gd name="T36" fmla="*/ 0 w 88"/>
              <a:gd name="T37" fmla="*/ 833651047 h 128"/>
              <a:gd name="T38" fmla="*/ 27958479 w 88"/>
              <a:gd name="T39" fmla="*/ 860544020 h 128"/>
              <a:gd name="T40" fmla="*/ 587122745 w 88"/>
              <a:gd name="T41" fmla="*/ 860544020 h 128"/>
              <a:gd name="T42" fmla="*/ 615081224 w 88"/>
              <a:gd name="T43" fmla="*/ 833651047 h 128"/>
              <a:gd name="T44" fmla="*/ 587122745 w 88"/>
              <a:gd name="T45" fmla="*/ 806760667 h 128"/>
              <a:gd name="T46" fmla="*/ 139792393 w 88"/>
              <a:gd name="T47" fmla="*/ 242028978 h 128"/>
              <a:gd name="T48" fmla="*/ 139792393 w 88"/>
              <a:gd name="T49" fmla="*/ 53783353 h 128"/>
              <a:gd name="T50" fmla="*/ 475288831 w 88"/>
              <a:gd name="T51" fmla="*/ 53783353 h 128"/>
              <a:gd name="T52" fmla="*/ 475288831 w 88"/>
              <a:gd name="T53" fmla="*/ 242028978 h 128"/>
              <a:gd name="T54" fmla="*/ 328508808 w 88"/>
              <a:gd name="T55" fmla="*/ 376488657 h 128"/>
              <a:gd name="T56" fmla="*/ 286572416 w 88"/>
              <a:gd name="T57" fmla="*/ 376488657 h 128"/>
              <a:gd name="T58" fmla="*/ 139792393 w 88"/>
              <a:gd name="T59" fmla="*/ 242028978 h 128"/>
              <a:gd name="T60" fmla="*/ 475288831 w 88"/>
              <a:gd name="T61" fmla="*/ 806760667 h 128"/>
              <a:gd name="T62" fmla="*/ 139792393 w 88"/>
              <a:gd name="T63" fmla="*/ 806760667 h 128"/>
              <a:gd name="T64" fmla="*/ 139792393 w 88"/>
              <a:gd name="T65" fmla="*/ 618515042 h 128"/>
              <a:gd name="T66" fmla="*/ 286572416 w 88"/>
              <a:gd name="T67" fmla="*/ 484055363 h 128"/>
              <a:gd name="T68" fmla="*/ 328508808 w 88"/>
              <a:gd name="T69" fmla="*/ 484055363 h 128"/>
              <a:gd name="T70" fmla="*/ 475288831 w 88"/>
              <a:gd name="T71" fmla="*/ 618515042 h 128"/>
              <a:gd name="T72" fmla="*/ 475288831 w 88"/>
              <a:gd name="T73" fmla="*/ 806760667 h 12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88" h="128">
                <a:moveTo>
                  <a:pt x="84" y="120"/>
                </a:moveTo>
                <a:cubicBezTo>
                  <a:pt x="76" y="120"/>
                  <a:pt x="76" y="120"/>
                  <a:pt x="76" y="120"/>
                </a:cubicBezTo>
                <a:cubicBezTo>
                  <a:pt x="76" y="92"/>
                  <a:pt x="76" y="92"/>
                  <a:pt x="76" y="92"/>
                </a:cubicBezTo>
                <a:cubicBezTo>
                  <a:pt x="76" y="77"/>
                  <a:pt x="63" y="64"/>
                  <a:pt x="48" y="64"/>
                </a:cubicBezTo>
                <a:cubicBezTo>
                  <a:pt x="63" y="64"/>
                  <a:pt x="76" y="51"/>
                  <a:pt x="76" y="36"/>
                </a:cubicBezTo>
                <a:cubicBezTo>
                  <a:pt x="76" y="8"/>
                  <a:pt x="76" y="8"/>
                  <a:pt x="76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6" y="8"/>
                  <a:pt x="88" y="6"/>
                  <a:pt x="88" y="4"/>
                </a:cubicBezTo>
                <a:cubicBezTo>
                  <a:pt x="88" y="2"/>
                  <a:pt x="86" y="0"/>
                  <a:pt x="8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51"/>
                  <a:pt x="25" y="64"/>
                  <a:pt x="40" y="64"/>
                </a:cubicBezTo>
                <a:cubicBezTo>
                  <a:pt x="25" y="64"/>
                  <a:pt x="12" y="77"/>
                  <a:pt x="12" y="92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20"/>
                  <a:pt x="0" y="122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6" y="128"/>
                  <a:pt x="88" y="126"/>
                  <a:pt x="88" y="124"/>
                </a:cubicBezTo>
                <a:cubicBezTo>
                  <a:pt x="88" y="122"/>
                  <a:pt x="86" y="120"/>
                  <a:pt x="84" y="120"/>
                </a:cubicBezTo>
                <a:close/>
                <a:moveTo>
                  <a:pt x="20" y="36"/>
                </a:moveTo>
                <a:cubicBezTo>
                  <a:pt x="20" y="29"/>
                  <a:pt x="20" y="8"/>
                  <a:pt x="20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8"/>
                  <a:pt x="68" y="30"/>
                  <a:pt x="68" y="36"/>
                </a:cubicBezTo>
                <a:cubicBezTo>
                  <a:pt x="68" y="47"/>
                  <a:pt x="59" y="56"/>
                  <a:pt x="47" y="56"/>
                </a:cubicBezTo>
                <a:cubicBezTo>
                  <a:pt x="41" y="56"/>
                  <a:pt x="41" y="56"/>
                  <a:pt x="41" y="56"/>
                </a:cubicBezTo>
                <a:cubicBezTo>
                  <a:pt x="29" y="56"/>
                  <a:pt x="20" y="47"/>
                  <a:pt x="20" y="36"/>
                </a:cubicBezTo>
                <a:close/>
                <a:moveTo>
                  <a:pt x="68" y="120"/>
                </a:moveTo>
                <a:cubicBezTo>
                  <a:pt x="20" y="120"/>
                  <a:pt x="20" y="120"/>
                  <a:pt x="20" y="120"/>
                </a:cubicBezTo>
                <a:cubicBezTo>
                  <a:pt x="20" y="120"/>
                  <a:pt x="20" y="99"/>
                  <a:pt x="20" y="92"/>
                </a:cubicBezTo>
                <a:cubicBezTo>
                  <a:pt x="20" y="81"/>
                  <a:pt x="29" y="72"/>
                  <a:pt x="41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9" y="72"/>
                  <a:pt x="68" y="81"/>
                  <a:pt x="68" y="92"/>
                </a:cubicBezTo>
                <a:cubicBezTo>
                  <a:pt x="68" y="98"/>
                  <a:pt x="68" y="120"/>
                  <a:pt x="68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5" name="Freeform 41"/>
          <p:cNvSpPr>
            <a:spLocks noEditPoints="1"/>
          </p:cNvSpPr>
          <p:nvPr/>
        </p:nvSpPr>
        <p:spPr bwMode="auto">
          <a:xfrm>
            <a:off x="6537325" y="4262438"/>
            <a:ext cx="330200" cy="322262"/>
          </a:xfrm>
          <a:custGeom>
            <a:avLst/>
            <a:gdLst>
              <a:gd name="T0" fmla="*/ 300057070 w 122"/>
              <a:gd name="T1" fmla="*/ 433466560 h 120"/>
              <a:gd name="T2" fmla="*/ 592798316 w 122"/>
              <a:gd name="T3" fmla="*/ 433466560 h 120"/>
              <a:gd name="T4" fmla="*/ 446427693 w 122"/>
              <a:gd name="T5" fmla="*/ 520160409 h 120"/>
              <a:gd name="T6" fmla="*/ 446427693 w 122"/>
              <a:gd name="T7" fmla="*/ 346772711 h 120"/>
              <a:gd name="T8" fmla="*/ 446427693 w 122"/>
              <a:gd name="T9" fmla="*/ 520160409 h 120"/>
              <a:gd name="T10" fmla="*/ 790395951 w 122"/>
              <a:gd name="T11" fmla="*/ 498485604 h 120"/>
              <a:gd name="T12" fmla="*/ 790395951 w 122"/>
              <a:gd name="T13" fmla="*/ 368447516 h 120"/>
              <a:gd name="T14" fmla="*/ 878218325 w 122"/>
              <a:gd name="T15" fmla="*/ 252854822 h 120"/>
              <a:gd name="T16" fmla="*/ 739166233 w 122"/>
              <a:gd name="T17" fmla="*/ 130040774 h 120"/>
              <a:gd name="T18" fmla="*/ 563524192 w 122"/>
              <a:gd name="T19" fmla="*/ 108365969 h 120"/>
              <a:gd name="T20" fmla="*/ 504975943 w 122"/>
              <a:gd name="T21" fmla="*/ 0 h 120"/>
              <a:gd name="T22" fmla="*/ 329331195 w 122"/>
              <a:gd name="T23" fmla="*/ 57795004 h 120"/>
              <a:gd name="T24" fmla="*/ 219555934 w 122"/>
              <a:gd name="T25" fmla="*/ 173387698 h 120"/>
              <a:gd name="T26" fmla="*/ 73185311 w 122"/>
              <a:gd name="T27" fmla="*/ 151712893 h 120"/>
              <a:gd name="T28" fmla="*/ 36592656 w 122"/>
              <a:gd name="T29" fmla="*/ 332324631 h 120"/>
              <a:gd name="T30" fmla="*/ 95140905 w 122"/>
              <a:gd name="T31" fmla="*/ 433466560 h 120"/>
              <a:gd name="T32" fmla="*/ 36592656 w 122"/>
              <a:gd name="T33" fmla="*/ 534608488 h 120"/>
              <a:gd name="T34" fmla="*/ 73185311 w 122"/>
              <a:gd name="T35" fmla="*/ 715220226 h 120"/>
              <a:gd name="T36" fmla="*/ 219555934 w 122"/>
              <a:gd name="T37" fmla="*/ 693545421 h 120"/>
              <a:gd name="T38" fmla="*/ 329331195 w 122"/>
              <a:gd name="T39" fmla="*/ 809138115 h 120"/>
              <a:gd name="T40" fmla="*/ 504975943 w 122"/>
              <a:gd name="T41" fmla="*/ 866933119 h 120"/>
              <a:gd name="T42" fmla="*/ 563524192 w 122"/>
              <a:gd name="T43" fmla="*/ 758567151 h 120"/>
              <a:gd name="T44" fmla="*/ 739166233 w 122"/>
              <a:gd name="T45" fmla="*/ 736892346 h 120"/>
              <a:gd name="T46" fmla="*/ 878218325 w 122"/>
              <a:gd name="T47" fmla="*/ 614078298 h 120"/>
              <a:gd name="T48" fmla="*/ 812351544 w 122"/>
              <a:gd name="T49" fmla="*/ 614078298 h 120"/>
              <a:gd name="T50" fmla="*/ 746484764 w 122"/>
              <a:gd name="T51" fmla="*/ 671873302 h 120"/>
              <a:gd name="T52" fmla="*/ 504975943 w 122"/>
              <a:gd name="T53" fmla="*/ 715220226 h 120"/>
              <a:gd name="T54" fmla="*/ 475701818 w 122"/>
              <a:gd name="T55" fmla="*/ 809138115 h 120"/>
              <a:gd name="T56" fmla="*/ 387879444 w 122"/>
              <a:gd name="T57" fmla="*/ 780239270 h 120"/>
              <a:gd name="T58" fmla="*/ 226871759 w 122"/>
              <a:gd name="T59" fmla="*/ 628526377 h 120"/>
              <a:gd name="T60" fmla="*/ 109777967 w 122"/>
              <a:gd name="T61" fmla="*/ 657425222 h 120"/>
              <a:gd name="T62" fmla="*/ 87822374 w 122"/>
              <a:gd name="T63" fmla="*/ 570731373 h 120"/>
              <a:gd name="T64" fmla="*/ 153689154 w 122"/>
              <a:gd name="T65" fmla="*/ 433466560 h 120"/>
              <a:gd name="T66" fmla="*/ 87822374 w 122"/>
              <a:gd name="T67" fmla="*/ 296201746 h 120"/>
              <a:gd name="T68" fmla="*/ 109777967 w 122"/>
              <a:gd name="T69" fmla="*/ 209507897 h 120"/>
              <a:gd name="T70" fmla="*/ 226871759 w 122"/>
              <a:gd name="T71" fmla="*/ 238406742 h 120"/>
              <a:gd name="T72" fmla="*/ 387879444 w 122"/>
              <a:gd name="T73" fmla="*/ 86693849 h 120"/>
              <a:gd name="T74" fmla="*/ 475701818 w 122"/>
              <a:gd name="T75" fmla="*/ 57795004 h 120"/>
              <a:gd name="T76" fmla="*/ 504975943 w 122"/>
              <a:gd name="T77" fmla="*/ 151712893 h 120"/>
              <a:gd name="T78" fmla="*/ 746484764 w 122"/>
              <a:gd name="T79" fmla="*/ 195059818 h 120"/>
              <a:gd name="T80" fmla="*/ 812351544 w 122"/>
              <a:gd name="T81" fmla="*/ 252854822 h 120"/>
              <a:gd name="T82" fmla="*/ 724529170 w 122"/>
              <a:gd name="T83" fmla="*/ 339548671 h 120"/>
              <a:gd name="T84" fmla="*/ 724529170 w 122"/>
              <a:gd name="T85" fmla="*/ 527384449 h 120"/>
              <a:gd name="T86" fmla="*/ 812351544 w 122"/>
              <a:gd name="T87" fmla="*/ 614078298 h 12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22" h="120">
                <a:moveTo>
                  <a:pt x="61" y="40"/>
                </a:moveTo>
                <a:cubicBezTo>
                  <a:pt x="50" y="40"/>
                  <a:pt x="41" y="49"/>
                  <a:pt x="41" y="60"/>
                </a:cubicBezTo>
                <a:cubicBezTo>
                  <a:pt x="41" y="71"/>
                  <a:pt x="50" y="80"/>
                  <a:pt x="61" y="80"/>
                </a:cubicBezTo>
                <a:cubicBezTo>
                  <a:pt x="72" y="80"/>
                  <a:pt x="81" y="71"/>
                  <a:pt x="81" y="60"/>
                </a:cubicBezTo>
                <a:cubicBezTo>
                  <a:pt x="81" y="49"/>
                  <a:pt x="72" y="40"/>
                  <a:pt x="61" y="40"/>
                </a:cubicBezTo>
                <a:close/>
                <a:moveTo>
                  <a:pt x="61" y="72"/>
                </a:moveTo>
                <a:cubicBezTo>
                  <a:pt x="54" y="72"/>
                  <a:pt x="49" y="67"/>
                  <a:pt x="49" y="60"/>
                </a:cubicBezTo>
                <a:cubicBezTo>
                  <a:pt x="49" y="53"/>
                  <a:pt x="54" y="48"/>
                  <a:pt x="61" y="48"/>
                </a:cubicBezTo>
                <a:cubicBezTo>
                  <a:pt x="68" y="48"/>
                  <a:pt x="73" y="53"/>
                  <a:pt x="73" y="60"/>
                </a:cubicBezTo>
                <a:cubicBezTo>
                  <a:pt x="73" y="67"/>
                  <a:pt x="68" y="72"/>
                  <a:pt x="61" y="72"/>
                </a:cubicBezTo>
                <a:close/>
                <a:moveTo>
                  <a:pt x="117" y="74"/>
                </a:moveTo>
                <a:cubicBezTo>
                  <a:pt x="108" y="69"/>
                  <a:pt x="108" y="69"/>
                  <a:pt x="108" y="69"/>
                </a:cubicBezTo>
                <a:cubicBezTo>
                  <a:pt x="108" y="66"/>
                  <a:pt x="109" y="63"/>
                  <a:pt x="109" y="60"/>
                </a:cubicBezTo>
                <a:cubicBezTo>
                  <a:pt x="109" y="57"/>
                  <a:pt x="108" y="54"/>
                  <a:pt x="108" y="51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21" y="44"/>
                  <a:pt x="122" y="39"/>
                  <a:pt x="120" y="35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0" y="17"/>
                  <a:pt x="105" y="16"/>
                  <a:pt x="101" y="18"/>
                </a:cubicBezTo>
                <a:cubicBezTo>
                  <a:pt x="92" y="24"/>
                  <a:pt x="92" y="24"/>
                  <a:pt x="92" y="24"/>
                </a:cubicBezTo>
                <a:cubicBezTo>
                  <a:pt x="87" y="20"/>
                  <a:pt x="82" y="17"/>
                  <a:pt x="77" y="15"/>
                </a:cubicBezTo>
                <a:cubicBezTo>
                  <a:pt x="77" y="8"/>
                  <a:pt x="77" y="8"/>
                  <a:pt x="77" y="8"/>
                </a:cubicBezTo>
                <a:cubicBezTo>
                  <a:pt x="77" y="4"/>
                  <a:pt x="73" y="0"/>
                  <a:pt x="6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9" y="0"/>
                  <a:pt x="45" y="4"/>
                  <a:pt x="45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40" y="17"/>
                  <a:pt x="35" y="20"/>
                  <a:pt x="30" y="24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6"/>
                  <a:pt x="12" y="17"/>
                  <a:pt x="10" y="21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9"/>
                  <a:pt x="1" y="44"/>
                  <a:pt x="5" y="46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3" y="57"/>
                  <a:pt x="13" y="60"/>
                </a:cubicBezTo>
                <a:cubicBezTo>
                  <a:pt x="13" y="63"/>
                  <a:pt x="14" y="66"/>
                  <a:pt x="14" y="69"/>
                </a:cubicBezTo>
                <a:cubicBezTo>
                  <a:pt x="5" y="74"/>
                  <a:pt x="5" y="74"/>
                  <a:pt x="5" y="74"/>
                </a:cubicBezTo>
                <a:cubicBezTo>
                  <a:pt x="1" y="76"/>
                  <a:pt x="0" y="81"/>
                  <a:pt x="2" y="85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3"/>
                  <a:pt x="17" y="104"/>
                  <a:pt x="21" y="102"/>
                </a:cubicBezTo>
                <a:cubicBezTo>
                  <a:pt x="30" y="96"/>
                  <a:pt x="30" y="96"/>
                  <a:pt x="30" y="96"/>
                </a:cubicBezTo>
                <a:cubicBezTo>
                  <a:pt x="35" y="100"/>
                  <a:pt x="40" y="103"/>
                  <a:pt x="45" y="105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16"/>
                  <a:pt x="49" y="120"/>
                  <a:pt x="53" y="120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3" y="120"/>
                  <a:pt x="77" y="116"/>
                  <a:pt x="77" y="112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2" y="103"/>
                  <a:pt x="87" y="100"/>
                  <a:pt x="92" y="96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5" y="104"/>
                  <a:pt x="110" y="103"/>
                  <a:pt x="112" y="99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2" y="81"/>
                  <a:pt x="121" y="76"/>
                  <a:pt x="117" y="74"/>
                </a:cubicBezTo>
                <a:close/>
                <a:moveTo>
                  <a:pt x="111" y="85"/>
                </a:moveTo>
                <a:cubicBezTo>
                  <a:pt x="107" y="91"/>
                  <a:pt x="107" y="91"/>
                  <a:pt x="107" y="91"/>
                </a:cubicBezTo>
                <a:cubicBezTo>
                  <a:pt x="106" y="93"/>
                  <a:pt x="104" y="94"/>
                  <a:pt x="102" y="93"/>
                </a:cubicBezTo>
                <a:cubicBezTo>
                  <a:pt x="91" y="87"/>
                  <a:pt x="91" y="87"/>
                  <a:pt x="91" y="87"/>
                </a:cubicBezTo>
                <a:cubicBezTo>
                  <a:pt x="85" y="93"/>
                  <a:pt x="78" y="97"/>
                  <a:pt x="69" y="99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10"/>
                  <a:pt x="67" y="112"/>
                  <a:pt x="65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3" y="110"/>
                  <a:pt x="53" y="108"/>
                </a:cubicBezTo>
                <a:cubicBezTo>
                  <a:pt x="53" y="99"/>
                  <a:pt x="53" y="99"/>
                  <a:pt x="53" y="99"/>
                </a:cubicBezTo>
                <a:cubicBezTo>
                  <a:pt x="44" y="97"/>
                  <a:pt x="37" y="93"/>
                  <a:pt x="31" y="87"/>
                </a:cubicBezTo>
                <a:cubicBezTo>
                  <a:pt x="20" y="93"/>
                  <a:pt x="20" y="93"/>
                  <a:pt x="20" y="93"/>
                </a:cubicBezTo>
                <a:cubicBezTo>
                  <a:pt x="18" y="94"/>
                  <a:pt x="16" y="93"/>
                  <a:pt x="15" y="91"/>
                </a:cubicBezTo>
                <a:cubicBezTo>
                  <a:pt x="11" y="85"/>
                  <a:pt x="11" y="85"/>
                  <a:pt x="11" y="85"/>
                </a:cubicBezTo>
                <a:cubicBezTo>
                  <a:pt x="10" y="83"/>
                  <a:pt x="10" y="80"/>
                  <a:pt x="12" y="79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69"/>
                  <a:pt x="21" y="64"/>
                  <a:pt x="21" y="60"/>
                </a:cubicBezTo>
                <a:cubicBezTo>
                  <a:pt x="21" y="56"/>
                  <a:pt x="22" y="51"/>
                  <a:pt x="23" y="47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0"/>
                  <a:pt x="10" y="37"/>
                  <a:pt x="11" y="35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7"/>
                  <a:pt x="18" y="26"/>
                  <a:pt x="20" y="27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27"/>
                  <a:pt x="44" y="23"/>
                  <a:pt x="53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0"/>
                  <a:pt x="55" y="8"/>
                  <a:pt x="57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7" y="8"/>
                  <a:pt x="69" y="10"/>
                  <a:pt x="69" y="12"/>
                </a:cubicBezTo>
                <a:cubicBezTo>
                  <a:pt x="69" y="21"/>
                  <a:pt x="69" y="21"/>
                  <a:pt x="69" y="21"/>
                </a:cubicBezTo>
                <a:cubicBezTo>
                  <a:pt x="78" y="23"/>
                  <a:pt x="85" y="27"/>
                  <a:pt x="91" y="33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4" y="26"/>
                  <a:pt x="106" y="27"/>
                  <a:pt x="107" y="29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2" y="37"/>
                  <a:pt x="112" y="40"/>
                  <a:pt x="110" y="41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51"/>
                  <a:pt x="101" y="56"/>
                  <a:pt x="101" y="60"/>
                </a:cubicBezTo>
                <a:cubicBezTo>
                  <a:pt x="101" y="64"/>
                  <a:pt x="100" y="69"/>
                  <a:pt x="99" y="73"/>
                </a:cubicBezTo>
                <a:cubicBezTo>
                  <a:pt x="110" y="79"/>
                  <a:pt x="110" y="79"/>
                  <a:pt x="110" y="79"/>
                </a:cubicBezTo>
                <a:cubicBezTo>
                  <a:pt x="112" y="80"/>
                  <a:pt x="112" y="83"/>
                  <a:pt x="111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6" name="Freeform 34"/>
          <p:cNvSpPr>
            <a:spLocks noEditPoints="1"/>
          </p:cNvSpPr>
          <p:nvPr/>
        </p:nvSpPr>
        <p:spPr bwMode="auto">
          <a:xfrm>
            <a:off x="5451475" y="4305300"/>
            <a:ext cx="273050" cy="273050"/>
          </a:xfrm>
          <a:custGeom>
            <a:avLst/>
            <a:gdLst>
              <a:gd name="T0" fmla="*/ 18226088 w 128"/>
              <a:gd name="T1" fmla="*/ 217885367 h 128"/>
              <a:gd name="T2" fmla="*/ 200476296 w 128"/>
              <a:gd name="T3" fmla="*/ 217885367 h 128"/>
              <a:gd name="T4" fmla="*/ 218702384 w 128"/>
              <a:gd name="T5" fmla="*/ 199727542 h 128"/>
              <a:gd name="T6" fmla="*/ 200476296 w 128"/>
              <a:gd name="T7" fmla="*/ 181569717 h 128"/>
              <a:gd name="T8" fmla="*/ 59232651 w 128"/>
              <a:gd name="T9" fmla="*/ 181569717 h 128"/>
              <a:gd name="T10" fmla="*/ 291602468 w 128"/>
              <a:gd name="T11" fmla="*/ 36313517 h 128"/>
              <a:gd name="T12" fmla="*/ 542198371 w 128"/>
              <a:gd name="T13" fmla="*/ 254198884 h 128"/>
              <a:gd name="T14" fmla="*/ 578648413 w 128"/>
              <a:gd name="T15" fmla="*/ 254198884 h 128"/>
              <a:gd name="T16" fmla="*/ 291602468 w 128"/>
              <a:gd name="T17" fmla="*/ 0 h 128"/>
              <a:gd name="T18" fmla="*/ 36450042 w 128"/>
              <a:gd name="T19" fmla="*/ 149795657 h 128"/>
              <a:gd name="T20" fmla="*/ 36450042 w 128"/>
              <a:gd name="T21" fmla="*/ 18157825 h 128"/>
              <a:gd name="T22" fmla="*/ 18226088 w 128"/>
              <a:gd name="T23" fmla="*/ 0 h 128"/>
              <a:gd name="T24" fmla="*/ 0 w 128"/>
              <a:gd name="T25" fmla="*/ 18157825 h 128"/>
              <a:gd name="T26" fmla="*/ 0 w 128"/>
              <a:gd name="T27" fmla="*/ 199727542 h 128"/>
              <a:gd name="T28" fmla="*/ 18226088 w 128"/>
              <a:gd name="T29" fmla="*/ 217885367 h 128"/>
              <a:gd name="T30" fmla="*/ 564978848 w 128"/>
              <a:gd name="T31" fmla="*/ 363141568 h 128"/>
              <a:gd name="T32" fmla="*/ 382728639 w 128"/>
              <a:gd name="T33" fmla="*/ 363141568 h 128"/>
              <a:gd name="T34" fmla="*/ 364502551 w 128"/>
              <a:gd name="T35" fmla="*/ 381297259 h 128"/>
              <a:gd name="T36" fmla="*/ 382728639 w 128"/>
              <a:gd name="T37" fmla="*/ 399455084 h 128"/>
              <a:gd name="T38" fmla="*/ 523972284 w 128"/>
              <a:gd name="T39" fmla="*/ 399455084 h 128"/>
              <a:gd name="T40" fmla="*/ 291602468 w 128"/>
              <a:gd name="T41" fmla="*/ 544711285 h 128"/>
              <a:gd name="T42" fmla="*/ 41006564 w 128"/>
              <a:gd name="T43" fmla="*/ 326825918 h 128"/>
              <a:gd name="T44" fmla="*/ 4556522 w 128"/>
              <a:gd name="T45" fmla="*/ 326825918 h 128"/>
              <a:gd name="T46" fmla="*/ 291602468 w 128"/>
              <a:gd name="T47" fmla="*/ 581024802 h 128"/>
              <a:gd name="T48" fmla="*/ 546754893 w 128"/>
              <a:gd name="T49" fmla="*/ 431229145 h 128"/>
              <a:gd name="T50" fmla="*/ 546754893 w 128"/>
              <a:gd name="T51" fmla="*/ 562866977 h 128"/>
              <a:gd name="T52" fmla="*/ 564978848 w 128"/>
              <a:gd name="T53" fmla="*/ 581024802 h 128"/>
              <a:gd name="T54" fmla="*/ 583204935 w 128"/>
              <a:gd name="T55" fmla="*/ 562866977 h 128"/>
              <a:gd name="T56" fmla="*/ 583204935 w 128"/>
              <a:gd name="T57" fmla="*/ 381297259 h 128"/>
              <a:gd name="T58" fmla="*/ 564978848 w 128"/>
              <a:gd name="T59" fmla="*/ 363141568 h 12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28" h="128">
                <a:moveTo>
                  <a:pt x="4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6" y="48"/>
                  <a:pt x="48" y="46"/>
                  <a:pt x="48" y="44"/>
                </a:cubicBezTo>
                <a:cubicBezTo>
                  <a:pt x="48" y="42"/>
                  <a:pt x="46" y="40"/>
                  <a:pt x="44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22" y="21"/>
                  <a:pt x="42" y="8"/>
                  <a:pt x="64" y="8"/>
                </a:cubicBezTo>
                <a:cubicBezTo>
                  <a:pt x="92" y="8"/>
                  <a:pt x="115" y="29"/>
                  <a:pt x="119" y="56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4" y="24"/>
                  <a:pt x="97" y="0"/>
                  <a:pt x="64" y="0"/>
                </a:cubicBezTo>
                <a:cubicBezTo>
                  <a:pt x="40" y="0"/>
                  <a:pt x="19" y="13"/>
                  <a:pt x="8" y="33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6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4" y="48"/>
                  <a:pt x="4" y="48"/>
                </a:cubicBezTo>
                <a:close/>
                <a:moveTo>
                  <a:pt x="124" y="80"/>
                </a:moveTo>
                <a:cubicBezTo>
                  <a:pt x="84" y="80"/>
                  <a:pt x="84" y="80"/>
                  <a:pt x="84" y="80"/>
                </a:cubicBezTo>
                <a:cubicBezTo>
                  <a:pt x="82" y="80"/>
                  <a:pt x="80" y="82"/>
                  <a:pt x="80" y="84"/>
                </a:cubicBezTo>
                <a:cubicBezTo>
                  <a:pt x="80" y="86"/>
                  <a:pt x="82" y="88"/>
                  <a:pt x="84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06" y="107"/>
                  <a:pt x="86" y="120"/>
                  <a:pt x="64" y="120"/>
                </a:cubicBezTo>
                <a:cubicBezTo>
                  <a:pt x="36" y="120"/>
                  <a:pt x="13" y="99"/>
                  <a:pt x="9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4" y="104"/>
                  <a:pt x="31" y="128"/>
                  <a:pt x="64" y="128"/>
                </a:cubicBezTo>
                <a:cubicBezTo>
                  <a:pt x="88" y="128"/>
                  <a:pt x="109" y="115"/>
                  <a:pt x="120" y="95"/>
                </a:cubicBezTo>
                <a:cubicBezTo>
                  <a:pt x="120" y="124"/>
                  <a:pt x="120" y="124"/>
                  <a:pt x="120" y="124"/>
                </a:cubicBezTo>
                <a:cubicBezTo>
                  <a:pt x="120" y="126"/>
                  <a:pt x="122" y="128"/>
                  <a:pt x="124" y="128"/>
                </a:cubicBezTo>
                <a:cubicBezTo>
                  <a:pt x="126" y="128"/>
                  <a:pt x="128" y="126"/>
                  <a:pt x="128" y="124"/>
                </a:cubicBezTo>
                <a:cubicBezTo>
                  <a:pt x="128" y="84"/>
                  <a:pt x="128" y="84"/>
                  <a:pt x="128" y="84"/>
                </a:cubicBezTo>
                <a:cubicBezTo>
                  <a:pt x="128" y="80"/>
                  <a:pt x="124" y="80"/>
                  <a:pt x="124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/>
        </p:nvSpPr>
        <p:spPr bwMode="auto">
          <a:xfrm>
            <a:off x="305182" y="1510072"/>
            <a:ext cx="3843338" cy="38125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ea typeface="+mn-ea"/>
              </a:rPr>
              <a:t>更容易看清</a:t>
            </a:r>
            <a:r>
              <a:rPr lang="en-US" altLang="zh-CN" dirty="0">
                <a:ea typeface="+mn-ea"/>
              </a:rPr>
              <a:t>backlog</a:t>
            </a:r>
            <a:r>
              <a:rPr lang="zh-CN" altLang="en-US" dirty="0">
                <a:ea typeface="+mn-ea"/>
              </a:rPr>
              <a:t>的全貌</a:t>
            </a:r>
          </a:p>
        </p:txBody>
      </p:sp>
      <p:sp>
        <p:nvSpPr>
          <p:cNvPr id="32" name="文本框 31"/>
          <p:cNvSpPr txBox="1"/>
          <p:nvPr/>
        </p:nvSpPr>
        <p:spPr bwMode="auto">
          <a:xfrm>
            <a:off x="305182" y="3199771"/>
            <a:ext cx="3843338" cy="70134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ea typeface="+mn-ea"/>
              </a:rPr>
              <a:t>为新功能筛选（</a:t>
            </a:r>
            <a:r>
              <a:rPr lang="en-US" altLang="zh-CN" dirty="0">
                <a:ea typeface="+mn-ea"/>
              </a:rPr>
              <a:t>grooming</a:t>
            </a:r>
            <a:r>
              <a:rPr lang="zh-CN" altLang="en-US" dirty="0">
                <a:ea typeface="+mn-ea"/>
              </a:rPr>
              <a:t>）和划定优先级提供了更好的工具，帮助你做出决策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30AF4031-256B-46E8-ADF7-9E25F3F7FA27}"/>
              </a:ext>
            </a:extLst>
          </p:cNvPr>
          <p:cNvSpPr txBox="1"/>
          <p:nvPr/>
        </p:nvSpPr>
        <p:spPr>
          <a:xfrm>
            <a:off x="572264" y="7851"/>
            <a:ext cx="23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0" dirty="0">
                <a:solidFill>
                  <a:srgbClr val="FFC000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用户故事地图作用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6C5B7F16-44DB-4DE3-8F4A-CB4429501C9E}"/>
              </a:ext>
            </a:extLst>
          </p:cNvPr>
          <p:cNvSpPr txBox="1"/>
          <p:nvPr/>
        </p:nvSpPr>
        <p:spPr>
          <a:xfrm>
            <a:off x="559564" y="275737"/>
            <a:ext cx="2755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>
                <a:solidFill>
                  <a:srgbClr val="592A28"/>
                </a:solidFill>
              </a:rPr>
              <a:t>What can user story map do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592A28"/>
              </a:solidFill>
              <a:effectLst/>
              <a:uLnTx/>
              <a:uFillTx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3DD30DE0-28DC-42BF-BE0C-9ED842D119EA}"/>
              </a:ext>
            </a:extLst>
          </p:cNvPr>
          <p:cNvGrpSpPr/>
          <p:nvPr/>
        </p:nvGrpSpPr>
        <p:grpSpPr>
          <a:xfrm>
            <a:off x="0" y="0"/>
            <a:ext cx="3314700" cy="614291"/>
            <a:chOff x="0" y="0"/>
            <a:chExt cx="3314700" cy="614291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xmlns="" id="{4D34A422-0A21-488A-A970-070FA2479463}"/>
                </a:ext>
              </a:extLst>
            </p:cNvPr>
            <p:cNvSpPr/>
            <p:nvPr/>
          </p:nvSpPr>
          <p:spPr>
            <a:xfrm>
              <a:off x="0" y="0"/>
              <a:ext cx="610364" cy="556260"/>
            </a:xfrm>
            <a:prstGeom prst="rect">
              <a:avLst/>
            </a:prstGeom>
            <a:solidFill>
              <a:srgbClr val="592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xmlns="" id="{6FDAC763-BE4E-49EE-959E-7EBDE0816756}"/>
                </a:ext>
              </a:extLst>
            </p:cNvPr>
            <p:cNvSpPr txBox="1"/>
            <p:nvPr/>
          </p:nvSpPr>
          <p:spPr>
            <a:xfrm>
              <a:off x="572264" y="7851"/>
              <a:ext cx="2307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kern="0" dirty="0">
                  <a:solidFill>
                    <a:srgbClr val="FFC000"/>
                  </a:solidFill>
                  <a:latin typeface="方正超粗黑简体" panose="03000509000000000000" pitchFamily="65" charset="-122"/>
                  <a:ea typeface="方正超粗黑简体" panose="03000509000000000000" pitchFamily="65" charset="-122"/>
                </a:rPr>
                <a:t>用户故事地图作用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xmlns="" id="{1B3B59E2-B319-4D03-BC52-37C8A14A2A63}"/>
                </a:ext>
              </a:extLst>
            </p:cNvPr>
            <p:cNvSpPr txBox="1"/>
            <p:nvPr/>
          </p:nvSpPr>
          <p:spPr>
            <a:xfrm>
              <a:off x="559564" y="275737"/>
              <a:ext cx="2755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rgbClr val="592A28"/>
                  </a:solidFill>
                </a:rPr>
                <a:t>What can user story map do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92A28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5B69AF6D-8F0C-4797-BF55-DAF81C78B397}"/>
              </a:ext>
            </a:extLst>
          </p:cNvPr>
          <p:cNvSpPr txBox="1"/>
          <p:nvPr/>
        </p:nvSpPr>
        <p:spPr bwMode="auto">
          <a:xfrm>
            <a:off x="1564997" y="4966671"/>
            <a:ext cx="3043620" cy="7013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ea typeface="+mn-ea"/>
              </a:rPr>
              <a:t>便于使用静默头脑风暴模式和其他协作方式来产生用户故事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7365C295-F827-4EFB-96F0-F9250F283D78}"/>
              </a:ext>
            </a:extLst>
          </p:cNvPr>
          <p:cNvSpPr txBox="1"/>
          <p:nvPr/>
        </p:nvSpPr>
        <p:spPr bwMode="auto">
          <a:xfrm>
            <a:off x="5171662" y="371222"/>
            <a:ext cx="4399787" cy="7013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ea typeface="+mn-ea"/>
              </a:rPr>
              <a:t>帮助你更好的进行迭代增量式开发，同时确保早期的发布可以验证整体架构和解决方案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8677E979-6FC8-44EE-AFF6-CE8D34C9416E}"/>
              </a:ext>
            </a:extLst>
          </p:cNvPr>
          <p:cNvSpPr txBox="1"/>
          <p:nvPr/>
        </p:nvSpPr>
        <p:spPr bwMode="auto">
          <a:xfrm>
            <a:off x="8033127" y="1774360"/>
            <a:ext cx="2882523" cy="7013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为传统的项目计划提供了一个更好的替代工具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FD2C3B2D-3222-47E8-8D79-DF7191811F5B}"/>
              </a:ext>
            </a:extLst>
          </p:cNvPr>
          <p:cNvSpPr txBox="1"/>
          <p:nvPr/>
        </p:nvSpPr>
        <p:spPr bwMode="auto">
          <a:xfrm>
            <a:off x="8095540" y="3581755"/>
            <a:ext cx="3843338" cy="38125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ea typeface="+mn-ea"/>
              </a:rPr>
              <a:t>有助于激发讨论和管理项目范围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7EF8B1D3-CA4E-46C5-8039-0EF8903FF4ED}"/>
              </a:ext>
            </a:extLst>
          </p:cNvPr>
          <p:cNvSpPr txBox="1"/>
          <p:nvPr/>
        </p:nvSpPr>
        <p:spPr bwMode="auto">
          <a:xfrm>
            <a:off x="6702425" y="5111337"/>
            <a:ext cx="3843338" cy="701346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latin typeface="+mn-e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ea typeface="+mn-ea"/>
              </a:rPr>
              <a:t>允许你从多个维度进行项目规划，并确保不同的想法都可以得到采纳</a:t>
            </a:r>
          </a:p>
        </p:txBody>
      </p:sp>
    </p:spTree>
    <p:extLst>
      <p:ext uri="{BB962C8B-B14F-4D97-AF65-F5344CB8AC3E}">
        <p14:creationId xmlns:p14="http://schemas.microsoft.com/office/powerpoint/2010/main" xmlns="" val="4162014081"/>
      </p:ext>
    </p:extLst>
  </p:cSld>
  <p:clrMapOvr>
    <a:masterClrMapping/>
  </p:clrMapOvr>
  <p:transition spd="med" advClick="0" advTm="6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平行四边形 2"/>
          <p:cNvSpPr/>
          <p:nvPr/>
        </p:nvSpPr>
        <p:spPr>
          <a:xfrm>
            <a:off x="3532188" y="0"/>
            <a:ext cx="4979987" cy="6883400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5821363" y="1549400"/>
            <a:ext cx="735012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zh-CN" altLang="en-US" sz="7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4101" name="组合 26"/>
          <p:cNvGrpSpPr>
            <a:grpSpLocks/>
          </p:cNvGrpSpPr>
          <p:nvPr/>
        </p:nvGrpSpPr>
        <p:grpSpPr bwMode="auto">
          <a:xfrm>
            <a:off x="4029075" y="2757488"/>
            <a:ext cx="4324350" cy="733776"/>
            <a:chOff x="6429512" y="1464983"/>
            <a:chExt cx="4324295" cy="733478"/>
          </a:xfrm>
        </p:grpSpPr>
        <p:sp>
          <p:nvSpPr>
            <p:cNvPr id="4103" name="文本框 24"/>
            <p:cNvSpPr txBox="1">
              <a:spLocks noChangeArrowheads="1"/>
            </p:cNvSpPr>
            <p:nvPr/>
          </p:nvSpPr>
          <p:spPr bwMode="auto">
            <a:xfrm>
              <a:off x="6429512" y="1464983"/>
              <a:ext cx="416554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Nexa Light" panose="02000000000000000000" pitchFamily="50" charset="0"/>
                  <a:ea typeface="方正兰亭黑简体" panose="02000000000000000000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+mn-ea"/>
                  <a:ea typeface="+mn-ea"/>
                </a:rPr>
                <a:t>创建用户故事地图步骤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889881" y="1828724"/>
              <a:ext cx="3863926" cy="3697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华文细黑" panose="02010600040101010101" pitchFamily="2" charset="-122"/>
                </a:rPr>
                <a:t>How to build the user story map </a:t>
              </a: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5164138" y="2749550"/>
            <a:ext cx="20494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74555434"/>
      </p:ext>
    </p:extLst>
  </p:cSld>
  <p:clrMapOvr>
    <a:masterClrMapping/>
  </p:clrMapOvr>
  <p:transition advClick="0" advTm="2000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Nexa Bold"/>
        <a:ea typeface="方正超粗黑简体"/>
        <a:cs typeface=""/>
      </a:majorFont>
      <a:minorFont>
        <a:latin typeface="Nexa Light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1035</Words>
  <Application>Microsoft Office PowerPoint</Application>
  <PresentationFormat>自定义</PresentationFormat>
  <Paragraphs>144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李小轩</dc:creator>
  <cp:lastModifiedBy>User</cp:lastModifiedBy>
  <cp:revision>138</cp:revision>
  <dcterms:created xsi:type="dcterms:W3CDTF">2016-04-10T07:15:08Z</dcterms:created>
  <dcterms:modified xsi:type="dcterms:W3CDTF">2018-12-13T00:26:20Z</dcterms:modified>
</cp:coreProperties>
</file>